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5pPr>
    <a:lvl6pPr marL="2286000" algn="l" defTabSz="914400" rtl="0" eaLnBrk="1" latinLnBrk="0" hangingPunct="1">
      <a:defRPr kern="1200">
        <a:solidFill>
          <a:schemeClr val="tx1"/>
        </a:solidFill>
        <a:latin typeface="Arial" charset="0"/>
        <a:ea typeface="Microsoft YaHei" charset="-122"/>
        <a:cs typeface="+mn-cs"/>
      </a:defRPr>
    </a:lvl6pPr>
    <a:lvl7pPr marL="2743200" algn="l" defTabSz="914400" rtl="0" eaLnBrk="1" latinLnBrk="0" hangingPunct="1">
      <a:defRPr kern="1200">
        <a:solidFill>
          <a:schemeClr val="tx1"/>
        </a:solidFill>
        <a:latin typeface="Arial" charset="0"/>
        <a:ea typeface="Microsoft YaHei" charset="-122"/>
        <a:cs typeface="+mn-cs"/>
      </a:defRPr>
    </a:lvl7pPr>
    <a:lvl8pPr marL="3200400" algn="l" defTabSz="914400" rtl="0" eaLnBrk="1" latinLnBrk="0" hangingPunct="1">
      <a:defRPr kern="1200">
        <a:solidFill>
          <a:schemeClr val="tx1"/>
        </a:solidFill>
        <a:latin typeface="Arial" charset="0"/>
        <a:ea typeface="Microsoft YaHei" charset="-122"/>
        <a:cs typeface="+mn-cs"/>
      </a:defRPr>
    </a:lvl8pPr>
    <a:lvl9pPr marL="3657600" algn="l" defTabSz="914400" rtl="0" eaLnBrk="1" latinLnBrk="0" hangingPunct="1">
      <a:defRPr kern="1200">
        <a:solidFill>
          <a:schemeClr val="tx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62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sldImg"/>
          </p:nvPr>
        </p:nvSpPr>
        <p:spPr bwMode="auto">
          <a:xfrm>
            <a:off x="1106488" y="812800"/>
            <a:ext cx="5343525" cy="4006850"/>
          </a:xfrm>
          <a:prstGeom prst="rect">
            <a:avLst/>
          </a:prstGeom>
          <a:noFill/>
          <a:ln w="9525" cap="flat">
            <a:noFill/>
            <a:round/>
            <a:headEnd/>
            <a:tailEnd/>
          </a:ln>
          <a:effectLst/>
        </p:spPr>
      </p:sp>
      <p:sp>
        <p:nvSpPr>
          <p:cNvPr id="2050" name="Rectangle 2"/>
          <p:cNvSpPr>
            <a:spLocks noGrp="1" noChangeArrowheads="1"/>
          </p:cNvSpPr>
          <p:nvPr>
            <p:ph type="body"/>
          </p:nvPr>
        </p:nvSpPr>
        <p:spPr bwMode="auto">
          <a:xfrm>
            <a:off x="755650" y="5078413"/>
            <a:ext cx="6046788" cy="481012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l-GR" smtClean="0"/>
          </a:p>
        </p:txBody>
      </p:sp>
      <p:sp>
        <p:nvSpPr>
          <p:cNvPr id="2051" name="Rectangle 3"/>
          <p:cNvSpPr>
            <a:spLocks noGrp="1" noChangeArrowheads="1"/>
          </p:cNvSpPr>
          <p:nvPr>
            <p:ph type="hdr"/>
          </p:nvPr>
        </p:nvSpPr>
        <p:spPr bwMode="auto">
          <a:xfrm>
            <a:off x="0"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endParaRPr lang="en-US"/>
          </a:p>
        </p:txBody>
      </p:sp>
      <p:sp>
        <p:nvSpPr>
          <p:cNvPr id="2052" name="Rectangle 4"/>
          <p:cNvSpPr>
            <a:spLocks noGrp="1" noChangeArrowheads="1"/>
          </p:cNvSpPr>
          <p:nvPr>
            <p:ph type="dt"/>
          </p:nvPr>
        </p:nvSpPr>
        <p:spPr bwMode="auto">
          <a:xfrm>
            <a:off x="4278313"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endParaRPr lang="en-US"/>
          </a:p>
        </p:txBody>
      </p:sp>
      <p:sp>
        <p:nvSpPr>
          <p:cNvPr id="2053" name="Rectangle 5"/>
          <p:cNvSpPr>
            <a:spLocks noGrp="1" noChangeArrowheads="1"/>
          </p:cNvSpPr>
          <p:nvPr>
            <p:ph type="ftr"/>
          </p:nvPr>
        </p:nvSpPr>
        <p:spPr bwMode="auto">
          <a:xfrm>
            <a:off x="0"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endParaRPr 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fld id="{6AD8ED8B-D053-48DD-BD82-B052D9DA9BE1}"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B839608-45CA-4D26-BA4E-CD3CCDBA46FB}" type="slidenum">
              <a:rPr lang="en-US"/>
              <a:pPr/>
              <a:t>1</a:t>
            </a:fld>
            <a:endParaRPr lang="en-US"/>
          </a:p>
        </p:txBody>
      </p:sp>
      <p:sp>
        <p:nvSpPr>
          <p:cNvPr id="1433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4338"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7286F28-A338-4030-B103-C8CA478E68F2}" type="slidenum">
              <a:rPr lang="en-US"/>
              <a:pPr/>
              <a:t>10</a:t>
            </a:fld>
            <a:endParaRPr lang="en-US"/>
          </a:p>
        </p:txBody>
      </p:sp>
      <p:sp>
        <p:nvSpPr>
          <p:cNvPr id="2355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3554"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1C43631-BAA6-4DCA-8CE4-8F96FCFACD48}" type="slidenum">
              <a:rPr lang="en-US"/>
              <a:pPr/>
              <a:t>11</a:t>
            </a:fld>
            <a:endParaRPr lang="en-US"/>
          </a:p>
        </p:txBody>
      </p:sp>
      <p:sp>
        <p:nvSpPr>
          <p:cNvPr id="2457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4578"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244C815-E080-433B-8B28-98333539314F}" type="slidenum">
              <a:rPr lang="en-US"/>
              <a:pPr/>
              <a:t>2</a:t>
            </a:fld>
            <a:endParaRPr lang="en-US"/>
          </a:p>
        </p:txBody>
      </p:sp>
      <p:sp>
        <p:nvSpPr>
          <p:cNvPr id="1536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5362"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3A5203C-F89F-453F-86FB-6E763B890596}" type="slidenum">
              <a:rPr lang="en-US"/>
              <a:pPr/>
              <a:t>3</a:t>
            </a:fld>
            <a:endParaRPr lang="en-US"/>
          </a:p>
        </p:txBody>
      </p:sp>
      <p:sp>
        <p:nvSpPr>
          <p:cNvPr id="1638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6386"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0840C61-F2BB-4D89-AD22-3E1CF9D21AF3}" type="slidenum">
              <a:rPr lang="en-US"/>
              <a:pPr/>
              <a:t>4</a:t>
            </a:fld>
            <a:endParaRPr lang="en-US"/>
          </a:p>
        </p:txBody>
      </p:sp>
      <p:sp>
        <p:nvSpPr>
          <p:cNvPr id="1740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7410"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A2063A9-726E-4250-AF46-6329BFE82148}" type="slidenum">
              <a:rPr lang="en-US"/>
              <a:pPr/>
              <a:t>5</a:t>
            </a:fld>
            <a:endParaRPr lang="en-US"/>
          </a:p>
        </p:txBody>
      </p:sp>
      <p:sp>
        <p:nvSpPr>
          <p:cNvPr id="1843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8434"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87C3ADE-E022-42E1-84C9-659317178D7A}" type="slidenum">
              <a:rPr lang="en-US"/>
              <a:pPr/>
              <a:t>6</a:t>
            </a:fld>
            <a:endParaRPr lang="en-US"/>
          </a:p>
        </p:txBody>
      </p:sp>
      <p:sp>
        <p:nvSpPr>
          <p:cNvPr id="1945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9458"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26B2784-14B6-49C3-B3BD-40D870145F3C}" type="slidenum">
              <a:rPr lang="en-US"/>
              <a:pPr/>
              <a:t>7</a:t>
            </a:fld>
            <a:endParaRPr lang="en-US"/>
          </a:p>
        </p:txBody>
      </p:sp>
      <p:sp>
        <p:nvSpPr>
          <p:cNvPr id="2048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0482"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0BAC81A-EE53-4144-ABA0-257FC63869D7}" type="slidenum">
              <a:rPr lang="en-US"/>
              <a:pPr/>
              <a:t>8</a:t>
            </a:fld>
            <a:endParaRPr lang="en-US"/>
          </a:p>
        </p:txBody>
      </p:sp>
      <p:sp>
        <p:nvSpPr>
          <p:cNvPr id="2150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1506"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2C1C8E2-02D0-4918-A7B9-EAD473225654}" type="slidenum">
              <a:rPr lang="en-US"/>
              <a:pPr/>
              <a:t>9</a:t>
            </a:fld>
            <a:endParaRPr lang="en-US"/>
          </a:p>
        </p:txBody>
      </p:sp>
      <p:sp>
        <p:nvSpPr>
          <p:cNvPr id="2252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2530"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650" y="2347913"/>
            <a:ext cx="8569325" cy="1620837"/>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idx="10"/>
          </p:nvPr>
        </p:nvSpPr>
        <p:spPr/>
        <p:txBody>
          <a:bodyPr/>
          <a:lstStyle>
            <a:lvl1pPr>
              <a:defRPr/>
            </a:lvl1pPr>
          </a:lstStyle>
          <a:p>
            <a:endParaRPr lang="en-US"/>
          </a:p>
        </p:txBody>
      </p:sp>
      <p:sp>
        <p:nvSpPr>
          <p:cNvPr id="5" name="4 - Θέση υποσέλιδου"/>
          <p:cNvSpPr>
            <a:spLocks noGrp="1"/>
          </p:cNvSpPr>
          <p:nvPr>
            <p:ph type="ftr" idx="11"/>
          </p:nvPr>
        </p:nvSpPr>
        <p:spPr/>
        <p:txBody>
          <a:bodyPr/>
          <a:lstStyle>
            <a:lvl1pPr>
              <a:defRPr/>
            </a:lvl1pPr>
          </a:lstStyle>
          <a:p>
            <a:endParaRPr lang="en-US"/>
          </a:p>
        </p:txBody>
      </p:sp>
      <p:sp>
        <p:nvSpPr>
          <p:cNvPr id="6" name="5 - Θέση αριθμού διαφάνειας"/>
          <p:cNvSpPr>
            <a:spLocks noGrp="1"/>
          </p:cNvSpPr>
          <p:nvPr>
            <p:ph type="sldNum" idx="12"/>
          </p:nvPr>
        </p:nvSpPr>
        <p:spPr/>
        <p:txBody>
          <a:bodyPr/>
          <a:lstStyle>
            <a:lvl1pPr>
              <a:defRPr/>
            </a:lvl1pPr>
          </a:lstStyle>
          <a:p>
            <a:fld id="{912C89B5-A082-4887-8EC3-CE31E8587CB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n-US"/>
          </a:p>
        </p:txBody>
      </p:sp>
      <p:sp>
        <p:nvSpPr>
          <p:cNvPr id="5" name="4 - Θέση υποσέλιδου"/>
          <p:cNvSpPr>
            <a:spLocks noGrp="1"/>
          </p:cNvSpPr>
          <p:nvPr>
            <p:ph type="ftr" idx="11"/>
          </p:nvPr>
        </p:nvSpPr>
        <p:spPr/>
        <p:txBody>
          <a:bodyPr/>
          <a:lstStyle>
            <a:lvl1pPr>
              <a:defRPr/>
            </a:lvl1pPr>
          </a:lstStyle>
          <a:p>
            <a:endParaRPr lang="en-US"/>
          </a:p>
        </p:txBody>
      </p:sp>
      <p:sp>
        <p:nvSpPr>
          <p:cNvPr id="6" name="5 - Θέση αριθμού διαφάνειας"/>
          <p:cNvSpPr>
            <a:spLocks noGrp="1"/>
          </p:cNvSpPr>
          <p:nvPr>
            <p:ph type="sldNum" idx="12"/>
          </p:nvPr>
        </p:nvSpPr>
        <p:spPr/>
        <p:txBody>
          <a:bodyPr/>
          <a:lstStyle>
            <a:lvl1pPr>
              <a:defRPr/>
            </a:lvl1pPr>
          </a:lstStyle>
          <a:p>
            <a:fld id="{5928A8AD-C0F4-47DB-96FF-C35F8E6C9CB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200900" y="539750"/>
            <a:ext cx="2159000" cy="5218113"/>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720725" y="539750"/>
            <a:ext cx="6327775" cy="5218113"/>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n-US"/>
          </a:p>
        </p:txBody>
      </p:sp>
      <p:sp>
        <p:nvSpPr>
          <p:cNvPr id="5" name="4 - Θέση υποσέλιδου"/>
          <p:cNvSpPr>
            <a:spLocks noGrp="1"/>
          </p:cNvSpPr>
          <p:nvPr>
            <p:ph type="ftr" idx="11"/>
          </p:nvPr>
        </p:nvSpPr>
        <p:spPr/>
        <p:txBody>
          <a:bodyPr/>
          <a:lstStyle>
            <a:lvl1pPr>
              <a:defRPr/>
            </a:lvl1pPr>
          </a:lstStyle>
          <a:p>
            <a:endParaRPr lang="en-US"/>
          </a:p>
        </p:txBody>
      </p:sp>
      <p:sp>
        <p:nvSpPr>
          <p:cNvPr id="6" name="5 - Θέση αριθμού διαφάνειας"/>
          <p:cNvSpPr>
            <a:spLocks noGrp="1"/>
          </p:cNvSpPr>
          <p:nvPr>
            <p:ph type="sldNum" idx="12"/>
          </p:nvPr>
        </p:nvSpPr>
        <p:spPr/>
        <p:txBody>
          <a:bodyPr/>
          <a:lstStyle>
            <a:lvl1pPr>
              <a:defRPr/>
            </a:lvl1pPr>
          </a:lstStyle>
          <a:p>
            <a:fld id="{A6BC8012-A002-46B7-BA31-7ACE173297B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a:xfrm>
            <a:off x="720725" y="539750"/>
            <a:ext cx="8639175" cy="1022350"/>
          </a:xfrm>
        </p:spPr>
        <p:txBody>
          <a:bodyPr/>
          <a:lstStyle/>
          <a:p>
            <a:r>
              <a:rPr lang="el-GR" smtClean="0"/>
              <a:t>Kλικ για επεξεργασία του τίτλου</a:t>
            </a:r>
            <a:endParaRPr lang="el-GR"/>
          </a:p>
        </p:txBody>
      </p:sp>
      <p:sp>
        <p:nvSpPr>
          <p:cNvPr id="3" name="2 - Θέση ημερομηνίας"/>
          <p:cNvSpPr>
            <a:spLocks noGrp="1"/>
          </p:cNvSpPr>
          <p:nvPr>
            <p:ph type="dt" idx="10"/>
          </p:nvPr>
        </p:nvSpPr>
        <p:spPr>
          <a:xfrm>
            <a:off x="676275" y="6300788"/>
            <a:ext cx="2346325" cy="519112"/>
          </a:xfrm>
        </p:spPr>
        <p:txBody>
          <a:bodyPr/>
          <a:lstStyle>
            <a:lvl1pPr>
              <a:defRPr/>
            </a:lvl1pPr>
          </a:lstStyle>
          <a:p>
            <a:endParaRPr lang="en-US"/>
          </a:p>
        </p:txBody>
      </p:sp>
      <p:sp>
        <p:nvSpPr>
          <p:cNvPr id="4" name="3 - Θέση υποσέλιδου"/>
          <p:cNvSpPr>
            <a:spLocks noGrp="1"/>
          </p:cNvSpPr>
          <p:nvPr>
            <p:ph type="ftr" idx="11"/>
          </p:nvPr>
        </p:nvSpPr>
        <p:spPr>
          <a:xfrm>
            <a:off x="3419475" y="6318250"/>
            <a:ext cx="3221038" cy="519113"/>
          </a:xfrm>
        </p:spPr>
        <p:txBody>
          <a:bodyPr/>
          <a:lstStyle>
            <a:lvl1pPr>
              <a:defRPr/>
            </a:lvl1pPr>
          </a:lstStyle>
          <a:p>
            <a:endParaRPr lang="en-US"/>
          </a:p>
        </p:txBody>
      </p:sp>
      <p:sp>
        <p:nvSpPr>
          <p:cNvPr id="5" name="4 - Θέση αριθμού διαφάνειας"/>
          <p:cNvSpPr>
            <a:spLocks noGrp="1"/>
          </p:cNvSpPr>
          <p:nvPr>
            <p:ph type="sldNum" idx="12"/>
          </p:nvPr>
        </p:nvSpPr>
        <p:spPr>
          <a:xfrm>
            <a:off x="7011988" y="6318250"/>
            <a:ext cx="2346325" cy="519113"/>
          </a:xfrm>
        </p:spPr>
        <p:txBody>
          <a:bodyPr/>
          <a:lstStyle>
            <a:lvl1pPr>
              <a:defRPr/>
            </a:lvl1pPr>
          </a:lstStyle>
          <a:p>
            <a:fld id="{9CFB1965-A0E1-443A-8A75-ABEAB86ACC4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n-US"/>
          </a:p>
        </p:txBody>
      </p:sp>
      <p:sp>
        <p:nvSpPr>
          <p:cNvPr id="5" name="4 - Θέση υποσέλιδου"/>
          <p:cNvSpPr>
            <a:spLocks noGrp="1"/>
          </p:cNvSpPr>
          <p:nvPr>
            <p:ph type="ftr" idx="11"/>
          </p:nvPr>
        </p:nvSpPr>
        <p:spPr/>
        <p:txBody>
          <a:bodyPr/>
          <a:lstStyle>
            <a:lvl1pPr>
              <a:defRPr/>
            </a:lvl1pPr>
          </a:lstStyle>
          <a:p>
            <a:endParaRPr lang="en-US"/>
          </a:p>
        </p:txBody>
      </p:sp>
      <p:sp>
        <p:nvSpPr>
          <p:cNvPr id="6" name="5 - Θέση αριθμού διαφάνειας"/>
          <p:cNvSpPr>
            <a:spLocks noGrp="1"/>
          </p:cNvSpPr>
          <p:nvPr>
            <p:ph type="sldNum" idx="12"/>
          </p:nvPr>
        </p:nvSpPr>
        <p:spPr/>
        <p:txBody>
          <a:bodyPr/>
          <a:lstStyle>
            <a:lvl1pPr>
              <a:defRPr/>
            </a:lvl1pPr>
          </a:lstStyle>
          <a:p>
            <a:fld id="{7FB7E9DE-E0E3-48DB-94A2-62B384B0E97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96925" y="4857750"/>
            <a:ext cx="8567738" cy="15017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idx="10"/>
          </p:nvPr>
        </p:nvSpPr>
        <p:spPr/>
        <p:txBody>
          <a:bodyPr/>
          <a:lstStyle>
            <a:lvl1pPr>
              <a:defRPr/>
            </a:lvl1pPr>
          </a:lstStyle>
          <a:p>
            <a:endParaRPr lang="en-US"/>
          </a:p>
        </p:txBody>
      </p:sp>
      <p:sp>
        <p:nvSpPr>
          <p:cNvPr id="5" name="4 - Θέση υποσέλιδου"/>
          <p:cNvSpPr>
            <a:spLocks noGrp="1"/>
          </p:cNvSpPr>
          <p:nvPr>
            <p:ph type="ftr" idx="11"/>
          </p:nvPr>
        </p:nvSpPr>
        <p:spPr/>
        <p:txBody>
          <a:bodyPr/>
          <a:lstStyle>
            <a:lvl1pPr>
              <a:defRPr/>
            </a:lvl1pPr>
          </a:lstStyle>
          <a:p>
            <a:endParaRPr lang="en-US"/>
          </a:p>
        </p:txBody>
      </p:sp>
      <p:sp>
        <p:nvSpPr>
          <p:cNvPr id="6" name="5 - Θέση αριθμού διαφάνειας"/>
          <p:cNvSpPr>
            <a:spLocks noGrp="1"/>
          </p:cNvSpPr>
          <p:nvPr>
            <p:ph type="sldNum" idx="12"/>
          </p:nvPr>
        </p:nvSpPr>
        <p:spPr/>
        <p:txBody>
          <a:bodyPr/>
          <a:lstStyle>
            <a:lvl1pPr>
              <a:defRPr/>
            </a:lvl1pPr>
          </a:lstStyle>
          <a:p>
            <a:fld id="{CEB57DEC-B625-4F7C-9E3F-61C13E87042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720725" y="1979613"/>
            <a:ext cx="4152900" cy="3778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026025" y="1979613"/>
            <a:ext cx="4152900" cy="3778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idx="10"/>
          </p:nvPr>
        </p:nvSpPr>
        <p:spPr/>
        <p:txBody>
          <a:bodyPr/>
          <a:lstStyle>
            <a:lvl1pPr>
              <a:defRPr/>
            </a:lvl1pPr>
          </a:lstStyle>
          <a:p>
            <a:endParaRPr lang="en-US"/>
          </a:p>
        </p:txBody>
      </p:sp>
      <p:sp>
        <p:nvSpPr>
          <p:cNvPr id="6" name="5 - Θέση υποσέλιδου"/>
          <p:cNvSpPr>
            <a:spLocks noGrp="1"/>
          </p:cNvSpPr>
          <p:nvPr>
            <p:ph type="ftr" idx="11"/>
          </p:nvPr>
        </p:nvSpPr>
        <p:spPr/>
        <p:txBody>
          <a:bodyPr/>
          <a:lstStyle>
            <a:lvl1pPr>
              <a:defRPr/>
            </a:lvl1pPr>
          </a:lstStyle>
          <a:p>
            <a:endParaRPr lang="en-US"/>
          </a:p>
        </p:txBody>
      </p:sp>
      <p:sp>
        <p:nvSpPr>
          <p:cNvPr id="7" name="6 - Θέση αριθμού διαφάνειας"/>
          <p:cNvSpPr>
            <a:spLocks noGrp="1"/>
          </p:cNvSpPr>
          <p:nvPr>
            <p:ph type="sldNum" idx="12"/>
          </p:nvPr>
        </p:nvSpPr>
        <p:spPr/>
        <p:txBody>
          <a:bodyPr/>
          <a:lstStyle>
            <a:lvl1pPr>
              <a:defRPr/>
            </a:lvl1pPr>
          </a:lstStyle>
          <a:p>
            <a:fld id="{213E9582-94A3-4C6E-9C51-2F3DC43D82A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4825" y="303213"/>
            <a:ext cx="9072563" cy="1258887"/>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idx="10"/>
          </p:nvPr>
        </p:nvSpPr>
        <p:spPr/>
        <p:txBody>
          <a:bodyPr/>
          <a:lstStyle>
            <a:lvl1pPr>
              <a:defRPr/>
            </a:lvl1pPr>
          </a:lstStyle>
          <a:p>
            <a:endParaRPr lang="en-US"/>
          </a:p>
        </p:txBody>
      </p:sp>
      <p:sp>
        <p:nvSpPr>
          <p:cNvPr id="8" name="7 - Θέση υποσέλιδου"/>
          <p:cNvSpPr>
            <a:spLocks noGrp="1"/>
          </p:cNvSpPr>
          <p:nvPr>
            <p:ph type="ftr" idx="11"/>
          </p:nvPr>
        </p:nvSpPr>
        <p:spPr/>
        <p:txBody>
          <a:bodyPr/>
          <a:lstStyle>
            <a:lvl1pPr>
              <a:defRPr/>
            </a:lvl1pPr>
          </a:lstStyle>
          <a:p>
            <a:endParaRPr lang="en-US"/>
          </a:p>
        </p:txBody>
      </p:sp>
      <p:sp>
        <p:nvSpPr>
          <p:cNvPr id="9" name="8 - Θέση αριθμού διαφάνειας"/>
          <p:cNvSpPr>
            <a:spLocks noGrp="1"/>
          </p:cNvSpPr>
          <p:nvPr>
            <p:ph type="sldNum" idx="12"/>
          </p:nvPr>
        </p:nvSpPr>
        <p:spPr/>
        <p:txBody>
          <a:bodyPr/>
          <a:lstStyle>
            <a:lvl1pPr>
              <a:defRPr/>
            </a:lvl1pPr>
          </a:lstStyle>
          <a:p>
            <a:fld id="{EAC3EE40-4047-41C1-8406-14B23BE17D2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idx="10"/>
          </p:nvPr>
        </p:nvSpPr>
        <p:spPr/>
        <p:txBody>
          <a:bodyPr/>
          <a:lstStyle>
            <a:lvl1pPr>
              <a:defRPr/>
            </a:lvl1pPr>
          </a:lstStyle>
          <a:p>
            <a:endParaRPr lang="en-US"/>
          </a:p>
        </p:txBody>
      </p:sp>
      <p:sp>
        <p:nvSpPr>
          <p:cNvPr id="4" name="3 - Θέση υποσέλιδου"/>
          <p:cNvSpPr>
            <a:spLocks noGrp="1"/>
          </p:cNvSpPr>
          <p:nvPr>
            <p:ph type="ftr" idx="11"/>
          </p:nvPr>
        </p:nvSpPr>
        <p:spPr/>
        <p:txBody>
          <a:bodyPr/>
          <a:lstStyle>
            <a:lvl1pPr>
              <a:defRPr/>
            </a:lvl1pPr>
          </a:lstStyle>
          <a:p>
            <a:endParaRPr lang="en-US"/>
          </a:p>
        </p:txBody>
      </p:sp>
      <p:sp>
        <p:nvSpPr>
          <p:cNvPr id="5" name="4 - Θέση αριθμού διαφάνειας"/>
          <p:cNvSpPr>
            <a:spLocks noGrp="1"/>
          </p:cNvSpPr>
          <p:nvPr>
            <p:ph type="sldNum" idx="12"/>
          </p:nvPr>
        </p:nvSpPr>
        <p:spPr/>
        <p:txBody>
          <a:bodyPr/>
          <a:lstStyle>
            <a:lvl1pPr>
              <a:defRPr/>
            </a:lvl1pPr>
          </a:lstStyle>
          <a:p>
            <a:fld id="{35FA9D9B-B702-48B1-AA6D-7106E945AF7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idx="10"/>
          </p:nvPr>
        </p:nvSpPr>
        <p:spPr/>
        <p:txBody>
          <a:bodyPr/>
          <a:lstStyle>
            <a:lvl1pPr>
              <a:defRPr/>
            </a:lvl1pPr>
          </a:lstStyle>
          <a:p>
            <a:endParaRPr lang="en-US"/>
          </a:p>
        </p:txBody>
      </p:sp>
      <p:sp>
        <p:nvSpPr>
          <p:cNvPr id="3" name="2 - Θέση υποσέλιδου"/>
          <p:cNvSpPr>
            <a:spLocks noGrp="1"/>
          </p:cNvSpPr>
          <p:nvPr>
            <p:ph type="ftr" idx="11"/>
          </p:nvPr>
        </p:nvSpPr>
        <p:spPr/>
        <p:txBody>
          <a:bodyPr/>
          <a:lstStyle>
            <a:lvl1pPr>
              <a:defRPr/>
            </a:lvl1pPr>
          </a:lstStyle>
          <a:p>
            <a:endParaRPr lang="en-US"/>
          </a:p>
        </p:txBody>
      </p:sp>
      <p:sp>
        <p:nvSpPr>
          <p:cNvPr id="4" name="3 - Θέση αριθμού διαφάνειας"/>
          <p:cNvSpPr>
            <a:spLocks noGrp="1"/>
          </p:cNvSpPr>
          <p:nvPr>
            <p:ph type="sldNum" idx="12"/>
          </p:nvPr>
        </p:nvSpPr>
        <p:spPr/>
        <p:txBody>
          <a:bodyPr/>
          <a:lstStyle>
            <a:lvl1pPr>
              <a:defRPr/>
            </a:lvl1pPr>
          </a:lstStyle>
          <a:p>
            <a:fld id="{A888335B-C91D-46D2-8D12-CF09CE6F2B5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04825" y="301625"/>
            <a:ext cx="3316288" cy="1279525"/>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idx="10"/>
          </p:nvPr>
        </p:nvSpPr>
        <p:spPr/>
        <p:txBody>
          <a:bodyPr/>
          <a:lstStyle>
            <a:lvl1pPr>
              <a:defRPr/>
            </a:lvl1pPr>
          </a:lstStyle>
          <a:p>
            <a:endParaRPr lang="en-US"/>
          </a:p>
        </p:txBody>
      </p:sp>
      <p:sp>
        <p:nvSpPr>
          <p:cNvPr id="6" name="5 - Θέση υποσέλιδου"/>
          <p:cNvSpPr>
            <a:spLocks noGrp="1"/>
          </p:cNvSpPr>
          <p:nvPr>
            <p:ph type="ftr" idx="11"/>
          </p:nvPr>
        </p:nvSpPr>
        <p:spPr/>
        <p:txBody>
          <a:bodyPr/>
          <a:lstStyle>
            <a:lvl1pPr>
              <a:defRPr/>
            </a:lvl1pPr>
          </a:lstStyle>
          <a:p>
            <a:endParaRPr lang="en-US"/>
          </a:p>
        </p:txBody>
      </p:sp>
      <p:sp>
        <p:nvSpPr>
          <p:cNvPr id="7" name="6 - Θέση αριθμού διαφάνειας"/>
          <p:cNvSpPr>
            <a:spLocks noGrp="1"/>
          </p:cNvSpPr>
          <p:nvPr>
            <p:ph type="sldNum" idx="12"/>
          </p:nvPr>
        </p:nvSpPr>
        <p:spPr/>
        <p:txBody>
          <a:bodyPr/>
          <a:lstStyle>
            <a:lvl1pPr>
              <a:defRPr/>
            </a:lvl1pPr>
          </a:lstStyle>
          <a:p>
            <a:fld id="{C17167D4-79C0-4EE0-B51F-9DE15084689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976438" y="5291138"/>
            <a:ext cx="6048375" cy="625475"/>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idx="10"/>
          </p:nvPr>
        </p:nvSpPr>
        <p:spPr/>
        <p:txBody>
          <a:bodyPr/>
          <a:lstStyle>
            <a:lvl1pPr>
              <a:defRPr/>
            </a:lvl1pPr>
          </a:lstStyle>
          <a:p>
            <a:endParaRPr lang="en-US"/>
          </a:p>
        </p:txBody>
      </p:sp>
      <p:sp>
        <p:nvSpPr>
          <p:cNvPr id="6" name="5 - Θέση υποσέλιδου"/>
          <p:cNvSpPr>
            <a:spLocks noGrp="1"/>
          </p:cNvSpPr>
          <p:nvPr>
            <p:ph type="ftr" idx="11"/>
          </p:nvPr>
        </p:nvSpPr>
        <p:spPr/>
        <p:txBody>
          <a:bodyPr/>
          <a:lstStyle>
            <a:lvl1pPr>
              <a:defRPr/>
            </a:lvl1pPr>
          </a:lstStyle>
          <a:p>
            <a:endParaRPr lang="en-US"/>
          </a:p>
        </p:txBody>
      </p:sp>
      <p:sp>
        <p:nvSpPr>
          <p:cNvPr id="7" name="6 - Θέση αριθμού διαφάνειας"/>
          <p:cNvSpPr>
            <a:spLocks noGrp="1"/>
          </p:cNvSpPr>
          <p:nvPr>
            <p:ph type="sldNum" idx="12"/>
          </p:nvPr>
        </p:nvSpPr>
        <p:spPr/>
        <p:txBody>
          <a:bodyPr/>
          <a:lstStyle>
            <a:lvl1pPr>
              <a:defRPr/>
            </a:lvl1pPr>
          </a:lstStyle>
          <a:p>
            <a:fld id="{025AB2A7-41FD-42C1-B1DF-A7B0584BD58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20725" y="539750"/>
            <a:ext cx="8639175" cy="1022350"/>
          </a:xfrm>
          <a:prstGeom prst="rect">
            <a:avLst/>
          </a:prstGeom>
          <a:noFill/>
          <a:ln w="9525" cap="flat">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720725" y="1979613"/>
            <a:ext cx="8458200" cy="3778250"/>
          </a:xfrm>
          <a:prstGeom prst="rect">
            <a:avLst/>
          </a:prstGeom>
          <a:noFill/>
          <a:ln w="9525" cap="flat">
            <a:noFill/>
            <a:round/>
            <a:headEnd/>
            <a:tailEnd/>
          </a:ln>
          <a:effectLst/>
        </p:spPr>
        <p:txBody>
          <a:bodyPr vert="horz" wrap="square" lIns="0" tIns="28224" rIns="0" bIns="0" numCol="1" anchor="t" anchorCtr="0" compatLnSpc="1">
            <a:prstTxWarp prst="textNoShape">
              <a:avLst/>
            </a:prstTxWarp>
          </a:bodyPr>
          <a:lstStyle/>
          <a:p>
            <a:pPr lvl="0"/>
            <a:r>
              <a:rPr lang="en-GB" smtClean="0"/>
              <a:t>Κάντε κλικ εδώ για την επεξεργασία της μορφής των κειμένων διάρθρωσης</a:t>
            </a:r>
          </a:p>
          <a:p>
            <a:pPr lvl="1"/>
            <a:r>
              <a:rPr lang="en-GB" smtClean="0"/>
              <a:t>Δεύτερο επίπεδο διάρθρωσης</a:t>
            </a:r>
          </a:p>
          <a:p>
            <a:pPr lvl="2"/>
            <a:r>
              <a:rPr lang="en-GB" smtClean="0"/>
              <a:t>Τρίτο επίπεδο διάρθρωσης</a:t>
            </a:r>
          </a:p>
          <a:p>
            <a:pPr lvl="3"/>
            <a:r>
              <a:rPr lang="en-GB" smtClean="0"/>
              <a:t>Τέταρτο επίπεδο διάρθρωσης</a:t>
            </a:r>
          </a:p>
          <a:p>
            <a:pPr lvl="4"/>
            <a:r>
              <a:rPr lang="en-GB" smtClean="0"/>
              <a:t>Πέμπτο επίπεδο διάρθρωσης</a:t>
            </a:r>
          </a:p>
          <a:p>
            <a:pPr lvl="4"/>
            <a:r>
              <a:rPr lang="en-GB" smtClean="0"/>
              <a:t>Έκτο επίπεδο διάρθρωσης</a:t>
            </a:r>
          </a:p>
          <a:p>
            <a:pPr lvl="4"/>
            <a:r>
              <a:rPr lang="en-GB" smtClean="0"/>
              <a:t>Έβδομο επίπεδο διάρθρωσης</a:t>
            </a:r>
          </a:p>
          <a:p>
            <a:pPr lvl="4"/>
            <a:r>
              <a:rPr lang="en-GB" smtClean="0"/>
              <a:t>Όγδοο επίπεδο διάρθρωσης</a:t>
            </a:r>
          </a:p>
          <a:p>
            <a:pPr lvl="4"/>
            <a:r>
              <a:rPr lang="en-GB" smtClean="0"/>
              <a:t>Ένατο επίπεδο διάρθρωσης</a:t>
            </a:r>
          </a:p>
        </p:txBody>
      </p:sp>
      <p:sp>
        <p:nvSpPr>
          <p:cNvPr id="1027" name="Rectangle 3"/>
          <p:cNvSpPr>
            <a:spLocks noGrp="1" noChangeArrowheads="1"/>
          </p:cNvSpPr>
          <p:nvPr>
            <p:ph type="dt"/>
          </p:nvPr>
        </p:nvSpPr>
        <p:spPr bwMode="auto">
          <a:xfrm>
            <a:off x="676275" y="6300788"/>
            <a:ext cx="2346325" cy="519112"/>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itchFamily="16" charset="0"/>
                <a:cs typeface="+mn-cs"/>
              </a:defRPr>
            </a:lvl1pPr>
          </a:lstStyle>
          <a:p>
            <a:endParaRPr lang="en-US"/>
          </a:p>
        </p:txBody>
      </p:sp>
      <p:sp>
        <p:nvSpPr>
          <p:cNvPr id="1028" name="Rectangle 4"/>
          <p:cNvSpPr>
            <a:spLocks noGrp="1" noChangeArrowheads="1"/>
          </p:cNvSpPr>
          <p:nvPr>
            <p:ph type="ftr"/>
          </p:nvPr>
        </p:nvSpPr>
        <p:spPr bwMode="auto">
          <a:xfrm>
            <a:off x="3419475" y="6318250"/>
            <a:ext cx="3221038"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itchFamily="16" charset="0"/>
                <a:cs typeface="+mn-cs"/>
              </a:defRPr>
            </a:lvl1pPr>
          </a:lstStyle>
          <a:p>
            <a:endParaRPr lang="en-US"/>
          </a:p>
        </p:txBody>
      </p:sp>
      <p:sp>
        <p:nvSpPr>
          <p:cNvPr id="1029" name="Rectangle 5"/>
          <p:cNvSpPr>
            <a:spLocks noGrp="1" noChangeArrowheads="1"/>
          </p:cNvSpPr>
          <p:nvPr>
            <p:ph type="sldNum"/>
          </p:nvPr>
        </p:nvSpPr>
        <p:spPr bwMode="auto">
          <a:xfrm>
            <a:off x="7011988" y="6318250"/>
            <a:ext cx="2346325"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itchFamily="16" charset="0"/>
                <a:cs typeface="+mn-cs"/>
              </a:defRPr>
            </a:lvl1pPr>
          </a:lstStyle>
          <a:p>
            <a:fld id="{4104FF21-5BDD-4BD0-82B7-8E766543092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itchFamily="16" charset="0"/>
        <a:defRPr sz="3200">
          <a:solidFill>
            <a:srgbClr val="006B6B"/>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6" charset="0"/>
        <a:defRPr sz="2800">
          <a:solidFill>
            <a:srgbClr val="006B6B"/>
          </a:solidFill>
          <a:latin typeface="+mn-lt"/>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6" charset="0"/>
        <a:defRPr sz="2400">
          <a:solidFill>
            <a:srgbClr val="006B6B"/>
          </a:solidFill>
          <a:latin typeface="+mn-lt"/>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6" charset="0"/>
        <a:defRPr sz="2000">
          <a:solidFill>
            <a:srgbClr val="006B6B"/>
          </a:solidFill>
          <a:latin typeface="+mn-lt"/>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6B6B"/>
          </a:solidFill>
          <a:latin typeface="+mn-lt"/>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6B6B"/>
          </a:solidFill>
          <a:latin typeface="+mn-lt"/>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6B6B"/>
          </a:solidFill>
          <a:latin typeface="+mn-lt"/>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6B6B"/>
          </a:solidFill>
          <a:latin typeface="+mn-lt"/>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6B6B"/>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20725" y="431800"/>
            <a:ext cx="8640763" cy="7270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t>Πληκτρολόγιο </a:t>
            </a:r>
          </a:p>
        </p:txBody>
      </p:sp>
      <p:sp>
        <p:nvSpPr>
          <p:cNvPr id="3074" name="Rectangle 2"/>
          <p:cNvSpPr>
            <a:spLocks noGrp="1" noChangeArrowheads="1"/>
          </p:cNvSpPr>
          <p:nvPr>
            <p:ph type="subTitle" idx="4294967295"/>
          </p:nvPr>
        </p:nvSpPr>
        <p:spPr bwMode="auto">
          <a:xfrm>
            <a:off x="720725" y="1158875"/>
            <a:ext cx="8567738" cy="4600575"/>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Βασική λειτουργία του είναι η εισαγωγή χαρακτήρων – κειμένου μέσα στον υπολογιστή. Επίσης περιλαμβάνει κάποια πλήκτρα που βοηθούν στην ευκολότερη “πλοήγηση” μέσα στον υπολογιστή.</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Αμέσως τώρα λοιπόν θα γνωρίσουμε τα πλήκτρα του.</a:t>
            </a:r>
          </a:p>
        </p:txBody>
      </p:sp>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720725" y="539750"/>
            <a:ext cx="8640763" cy="10239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t>...τα πλήκτρα ScrLk και Pause</a:t>
            </a:r>
          </a:p>
        </p:txBody>
      </p:sp>
      <p:sp>
        <p:nvSpPr>
          <p:cNvPr id="12290" name="Rectangle 2"/>
          <p:cNvSpPr>
            <a:spLocks noGrp="1" noChangeArrowheads="1"/>
          </p:cNvSpPr>
          <p:nvPr>
            <p:ph type="subTitle" idx="4294967295"/>
          </p:nvPr>
        </p:nvSpPr>
        <p:spPr bwMode="auto">
          <a:xfrm>
            <a:off x="720725" y="1979613"/>
            <a:ext cx="8459788" cy="3779837"/>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 έχουν μείνει από την εποχή που οι υπολογιστές δεν είχαν Γραφικό Περιβάλλον και δεν χρησιμοποιούνται και πολύ στις μέρες μας. Ενημερωτικά το 1ο “σταμάταγε” την κύλιση της οθόνης, ενώ το 2ο “πάγωνε” την εκτέλεση ενός προγράμματος. Για να συνεχίσει η εκτέλεση του προγράμματος έπρεπε να πατηθεί το πλήκτρο </a:t>
            </a:r>
            <a:r>
              <a:rPr lang="en-US" i="1" u="sng">
                <a:solidFill>
                  <a:srgbClr val="000000"/>
                </a:solidFill>
              </a:rPr>
              <a:t>Enter</a:t>
            </a:r>
          </a:p>
        </p:txBody>
      </p:sp>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720725" y="539750"/>
            <a:ext cx="8640763" cy="10239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t>Το Enter</a:t>
            </a:r>
          </a:p>
        </p:txBody>
      </p:sp>
      <p:sp>
        <p:nvSpPr>
          <p:cNvPr id="13314" name="Rectangle 2"/>
          <p:cNvSpPr>
            <a:spLocks noGrp="1" noChangeArrowheads="1"/>
          </p:cNvSpPr>
          <p:nvPr>
            <p:ph type="subTitle" idx="4294967295"/>
          </p:nvPr>
        </p:nvSpPr>
        <p:spPr bwMode="auto">
          <a:xfrm>
            <a:off x="720725" y="1979613"/>
            <a:ext cx="8459788" cy="3779837"/>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α. Λέει στον υπολογιστή : εκτέλεσε την εντολή που σου δίνω. Πολύ σημαντικό πλήκτρο όταν δεν υπήρχε το ποντίκι.</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β. Όταν γράφω κείμενο το πάτημά του μου αλλάζει γραμμή</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γ. Σ' ένα πλαίσιο διαλόγου ισοδυναμεί με το κλικ του ποντικιού πάνω στο προεπιλεγμένο πλήκτρο του πλαισίου.</a:t>
            </a:r>
          </a:p>
        </p:txBody>
      </p:sp>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subTitle"/>
          </p:nvPr>
        </p:nvSpPr>
        <p:spPr>
          <a:xfrm>
            <a:off x="539750" y="3492500"/>
            <a:ext cx="8891588" cy="3779838"/>
          </a:xfrm>
          <a:ln/>
        </p:spPr>
        <p:txBody>
          <a:bodyPr tIns="28224"/>
          <a:lstStyle/>
          <a:p>
            <a:pPr algn="l">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200">
              <a:solidFill>
                <a:srgbClr val="000000"/>
              </a:solidFill>
            </a:endParaRPr>
          </a:p>
          <a:p>
            <a:pPr algn="l">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200">
              <a:solidFill>
                <a:srgbClr val="000000"/>
              </a:solidFill>
            </a:endParaRPr>
          </a:p>
        </p:txBody>
      </p:sp>
      <p:pic>
        <p:nvPicPr>
          <p:cNvPr id="4098" name="Picture 2"/>
          <p:cNvPicPr>
            <a:picLocks noChangeAspect="1" noChangeArrowheads="1"/>
          </p:cNvPicPr>
          <p:nvPr/>
        </p:nvPicPr>
        <p:blipFill>
          <a:blip r:embed="rId3" cstate="print"/>
          <a:srcRect/>
          <a:stretch>
            <a:fillRect/>
          </a:stretch>
        </p:blipFill>
        <p:spPr bwMode="auto">
          <a:xfrm>
            <a:off x="576263" y="3384550"/>
            <a:ext cx="8783637" cy="3600450"/>
          </a:xfrm>
          <a:prstGeom prst="rect">
            <a:avLst/>
          </a:prstGeom>
          <a:noFill/>
          <a:ln w="9525" cap="flat">
            <a:noFill/>
            <a:round/>
            <a:headEnd/>
            <a:tailEnd/>
          </a:ln>
          <a:effectLst/>
        </p:spPr>
      </p:pic>
      <p:pic>
        <p:nvPicPr>
          <p:cNvPr id="4099" name="Picture 3"/>
          <p:cNvPicPr>
            <a:picLocks noChangeAspect="1" noChangeArrowheads="1"/>
          </p:cNvPicPr>
          <p:nvPr/>
        </p:nvPicPr>
        <p:blipFill>
          <a:blip r:embed="rId4" cstate="print"/>
          <a:srcRect/>
          <a:stretch>
            <a:fillRect/>
          </a:stretch>
        </p:blipFill>
        <p:spPr bwMode="auto">
          <a:xfrm>
            <a:off x="576263" y="431800"/>
            <a:ext cx="8856662" cy="2879725"/>
          </a:xfrm>
          <a:prstGeom prst="rect">
            <a:avLst/>
          </a:prstGeom>
          <a:noFill/>
          <a:ln w="9525" cap="flat">
            <a:noFill/>
            <a:round/>
            <a:headEnd/>
            <a:tailEnd/>
          </a:ln>
          <a:effectLst/>
        </p:spPr>
      </p:pic>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576263" y="431800"/>
            <a:ext cx="8783637" cy="6583363"/>
          </a:xfrm>
          <a:prstGeom prst="rect">
            <a:avLst/>
          </a:prstGeom>
          <a:noFill/>
          <a:ln w="9525">
            <a:noFill/>
            <a:round/>
            <a:headEnd/>
            <a:tailEnd/>
          </a:ln>
          <a:effectLst/>
        </p:spPr>
        <p:txBody>
          <a:bodyPr lIns="90000" tIns="60876" rIns="90000" bIns="45000"/>
          <a:lstStyle/>
          <a:p>
            <a:pPr marL="215900" indent="-2159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solidFill>
                  <a:srgbClr val="000000"/>
                </a:solidFill>
              </a:rPr>
              <a:t>   </a:t>
            </a:r>
            <a:r>
              <a:rPr lang="en-US" sz="2800">
                <a:solidFill>
                  <a:srgbClr val="008080"/>
                </a:solidFill>
                <a:latin typeface="Andalus" pitchFamily="16" charset="0"/>
              </a:rPr>
              <a:t>Τα πλήκτρα του είναι οργανωμένα ως εξής :</a:t>
            </a:r>
          </a:p>
          <a:p>
            <a:pPr marL="215900" indent="-215900">
              <a:lnSpc>
                <a:spcPct val="11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a:solidFill>
                <a:srgbClr val="000000"/>
              </a:solidFill>
              <a:latin typeface="Andalus" pitchFamily="16" charset="0"/>
            </a:endParaRPr>
          </a:p>
          <a:p>
            <a:pPr marL="215900" indent="-215900" algn="just">
              <a:lnSpc>
                <a:spcPct val="112000"/>
              </a:lnSpc>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000000"/>
                </a:solidFill>
                <a:latin typeface="Andalus" pitchFamily="16" charset="0"/>
              </a:rPr>
              <a:t> </a:t>
            </a:r>
            <a:r>
              <a:rPr lang="en-US" sz="2800" b="1" u="sng">
                <a:solidFill>
                  <a:srgbClr val="FFD320"/>
                </a:solidFill>
                <a:latin typeface="Andalus" pitchFamily="16" charset="0"/>
              </a:rPr>
              <a:t>Πλήκτρα πληκτρολόγησης χαρακτήρων</a:t>
            </a:r>
            <a:r>
              <a:rPr lang="en-US" sz="2800" b="1">
                <a:solidFill>
                  <a:srgbClr val="FFD320"/>
                </a:solidFill>
                <a:latin typeface="Andalus" pitchFamily="16" charset="0"/>
              </a:rPr>
              <a:t>, δηλαδή : γράμματα, αριθμοί, σύμβολα, σημεία στίξης, και τα πλήκτρα Tab, CapsLock, Shift, Backspace, Enter καθώς και το κενό - Space.</a:t>
            </a:r>
          </a:p>
          <a:p>
            <a:pPr marL="215900" indent="-215900" algn="just">
              <a:lnSpc>
                <a:spcPct val="112000"/>
              </a:lnSpc>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a:solidFill>
                <a:srgbClr val="FFD320"/>
              </a:solidFill>
              <a:latin typeface="Andalus" pitchFamily="16" charset="0"/>
            </a:endParaRPr>
          </a:p>
          <a:p>
            <a:pPr marL="215900" indent="-215900" algn="just">
              <a:lnSpc>
                <a:spcPct val="112000"/>
              </a:lnSpc>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FFD320"/>
                </a:solidFill>
                <a:latin typeface="Andalus" pitchFamily="16" charset="0"/>
              </a:rPr>
              <a:t> </a:t>
            </a:r>
            <a:r>
              <a:rPr lang="en-US" sz="2800" u="sng">
                <a:solidFill>
                  <a:srgbClr val="FF0000"/>
                </a:solidFill>
                <a:latin typeface="Andalus" pitchFamily="16" charset="0"/>
              </a:rPr>
              <a:t>Πλήκτρα ελέγχου</a:t>
            </a:r>
            <a:r>
              <a:rPr lang="en-US" sz="2800">
                <a:solidFill>
                  <a:srgbClr val="FF0000"/>
                </a:solidFill>
                <a:latin typeface="Andalus" pitchFamily="16" charset="0"/>
              </a:rPr>
              <a:t> : χρησιμοποιούνται μόνα τους ή μαζί με άλλα για να κάνουν συγκεκριμένες λειτουργίες, όπως : </a:t>
            </a:r>
            <a:r>
              <a:rPr lang="en-US" sz="2800" b="1">
                <a:solidFill>
                  <a:srgbClr val="FF0000"/>
                </a:solidFill>
                <a:latin typeface="Andalus" pitchFamily="16" charset="0"/>
              </a:rPr>
              <a:t>το Ctrl (Control), το Alt (Alternate), το Esc (Escape), το πλήκτρο με το λογότυπο των Windows καθώς και τα PrtScn, ScrLk, Pause.</a:t>
            </a:r>
          </a:p>
        </p:txBody>
      </p:sp>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subTitle"/>
          </p:nvPr>
        </p:nvSpPr>
        <p:spPr>
          <a:xfrm>
            <a:off x="576263" y="204788"/>
            <a:ext cx="8856662" cy="7292975"/>
          </a:xfrm>
          <a:ln/>
        </p:spPr>
        <p:txBody>
          <a:bodyPr tIns="28224"/>
          <a:lstStyle/>
          <a:p>
            <a:pPr algn="just">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a:solidFill>
                  <a:srgbClr val="5E11A6"/>
                </a:solidFill>
              </a:rPr>
              <a:t> </a:t>
            </a:r>
            <a:r>
              <a:rPr lang="en-US" sz="3200" b="1" u="sng">
                <a:solidFill>
                  <a:srgbClr val="5E11A6"/>
                </a:solidFill>
              </a:rPr>
              <a:t>Λειτουργικά πλήκτρα F1 ως F12.</a:t>
            </a:r>
            <a:r>
              <a:rPr lang="en-US" sz="3200">
                <a:solidFill>
                  <a:srgbClr val="5E11A6"/>
                </a:solidFill>
              </a:rPr>
              <a:t> Κάθε πρόγραμμα τα χρησιμοποιεί γα την εκτέλεση συγκεκριμένων λειτουργιών. Π.χ. </a:t>
            </a:r>
            <a:r>
              <a:rPr lang="en-US" sz="3200" b="1">
                <a:solidFill>
                  <a:srgbClr val="5E11A6"/>
                </a:solidFill>
              </a:rPr>
              <a:t>Το F1 σε ΟΛΑ τα προγράμματα εμφανίζει τη ΒΟΗΘΕΙΑ.</a:t>
            </a:r>
            <a:r>
              <a:rPr lang="en-US" sz="3200">
                <a:solidFill>
                  <a:srgbClr val="5E11A6"/>
                </a:solidFill>
              </a:rPr>
              <a:t> Πολύ σημαντικά πλήκτρα όταν δεν υπήρχε το ποντίκι.</a:t>
            </a:r>
          </a:p>
          <a:p>
            <a:pPr algn="just">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a:solidFill>
                  <a:srgbClr val="5E11A6"/>
                </a:solidFill>
              </a:rPr>
              <a:t> </a:t>
            </a:r>
            <a:r>
              <a:rPr lang="en-US" sz="3200" b="1" u="sng">
                <a:solidFill>
                  <a:srgbClr val="008000"/>
                </a:solidFill>
              </a:rPr>
              <a:t>Πλήκτρα περιήγησης ή μετακίνησης του δρομέα</a:t>
            </a:r>
            <a:r>
              <a:rPr lang="en-US" sz="3200" b="1">
                <a:solidFill>
                  <a:srgbClr val="008000"/>
                </a:solidFill>
              </a:rPr>
              <a:t> </a:t>
            </a:r>
            <a:r>
              <a:rPr lang="en-US" sz="3200">
                <a:solidFill>
                  <a:srgbClr val="008000"/>
                </a:solidFill>
              </a:rPr>
              <a:t> μέσα σε έγγραφα και ιστοσελίδες, όπως τα </a:t>
            </a:r>
            <a:r>
              <a:rPr lang="en-US" sz="3200" b="1">
                <a:solidFill>
                  <a:srgbClr val="008000"/>
                </a:solidFill>
              </a:rPr>
              <a:t>Insert, Delete, Home, End, Page up, Page Down και τα πλήκτρα με τα βέλη. </a:t>
            </a:r>
          </a:p>
          <a:p>
            <a:pPr algn="just">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i="1" u="sng">
                <a:solidFill>
                  <a:srgbClr val="008000"/>
                </a:solidFill>
              </a:rPr>
              <a:t>Ειδικά τα βέλη</a:t>
            </a:r>
            <a:r>
              <a:rPr lang="en-US" sz="3200">
                <a:solidFill>
                  <a:srgbClr val="008000"/>
                </a:solidFill>
              </a:rPr>
              <a:t> μετακινούν πάνω, κάτω, αριστερά και δεξιά το δρομέα μέσα σε ένα έγγραφο, ή τον ήρωα μέσα σε ένα παιχνίδι.</a:t>
            </a:r>
          </a:p>
          <a:p>
            <a:pPr algn="just">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a:solidFill>
                  <a:srgbClr val="008000"/>
                </a:solidFill>
              </a:rPr>
              <a:t> </a:t>
            </a:r>
            <a:r>
              <a:rPr lang="en-US" sz="3200" b="1" u="sng">
                <a:solidFill>
                  <a:srgbClr val="9999FF"/>
                </a:solidFill>
              </a:rPr>
              <a:t>Αριθμητικό πληκτρολόγιο</a:t>
            </a:r>
            <a:r>
              <a:rPr lang="en-US" sz="3200" b="1">
                <a:solidFill>
                  <a:srgbClr val="9999FF"/>
                </a:solidFill>
              </a:rPr>
              <a:t> :</a:t>
            </a:r>
            <a:r>
              <a:rPr lang="en-US" sz="3200">
                <a:solidFill>
                  <a:srgbClr val="9999FF"/>
                </a:solidFill>
              </a:rPr>
              <a:t> βοηθάει στη γρήγορη εισαγωγή αριθμητικών δεδομένων.</a:t>
            </a:r>
          </a:p>
          <a:p>
            <a:pPr algn="just">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200">
              <a:solidFill>
                <a:srgbClr val="9999FF"/>
              </a:solidFill>
            </a:endParaRPr>
          </a:p>
        </p:txBody>
      </p:sp>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576263" y="431800"/>
            <a:ext cx="8783637" cy="6381750"/>
          </a:xfrm>
          <a:prstGeom prst="rect">
            <a:avLst/>
          </a:prstGeom>
          <a:noFill/>
          <a:ln w="9525">
            <a:noFill/>
            <a:round/>
            <a:headEnd/>
            <a:tailEnd/>
          </a:ln>
          <a:effectLst/>
        </p:spPr>
        <p:txBody>
          <a:bodyPr lIns="0" tIns="28224" rIns="0" bIns="0" anchor="ctr"/>
          <a:lstStyle/>
          <a:p>
            <a:pPr algn="just">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u="sng">
                <a:solidFill>
                  <a:srgbClr val="663300"/>
                </a:solidFill>
                <a:cs typeface="Arial Unicode MS" charset="0"/>
              </a:rPr>
              <a:t>Ενδεικτικές λυχνίες/λαμπάκια</a:t>
            </a:r>
            <a:r>
              <a:rPr lang="en-US" sz="3200">
                <a:solidFill>
                  <a:srgbClr val="663300"/>
                </a:solidFill>
                <a:cs typeface="Arial Unicode MS" charset="0"/>
              </a:rPr>
              <a:t> : τα λαμπάκια είναι </a:t>
            </a:r>
            <a:r>
              <a:rPr lang="en-US" sz="3200" i="1" u="sng">
                <a:solidFill>
                  <a:srgbClr val="663300"/>
                </a:solidFill>
                <a:cs typeface="Arial Unicode MS" charset="0"/>
              </a:rPr>
              <a:t>τρία</a:t>
            </a:r>
            <a:r>
              <a:rPr lang="en-US" sz="3200">
                <a:solidFill>
                  <a:srgbClr val="663300"/>
                </a:solidFill>
                <a:cs typeface="Arial Unicode MS" charset="0"/>
              </a:rPr>
              <a:t>. Το </a:t>
            </a:r>
            <a:r>
              <a:rPr lang="en-US" sz="3200" i="1" u="sng">
                <a:solidFill>
                  <a:srgbClr val="663300"/>
                </a:solidFill>
                <a:cs typeface="Arial Unicode MS" charset="0"/>
              </a:rPr>
              <a:t>1ο</a:t>
            </a:r>
            <a:r>
              <a:rPr lang="en-US" sz="3200">
                <a:solidFill>
                  <a:srgbClr val="663300"/>
                </a:solidFill>
                <a:cs typeface="Arial Unicode MS" charset="0"/>
              </a:rPr>
              <a:t> αντιστοιχεί στο πλήκτρο </a:t>
            </a:r>
            <a:r>
              <a:rPr lang="en-US" sz="3200" i="1" u="sng">
                <a:solidFill>
                  <a:srgbClr val="663300"/>
                </a:solidFill>
                <a:cs typeface="Arial Unicode MS" charset="0"/>
              </a:rPr>
              <a:t>NumLock</a:t>
            </a:r>
            <a:r>
              <a:rPr lang="en-US" sz="3200">
                <a:solidFill>
                  <a:srgbClr val="663300"/>
                </a:solidFill>
                <a:cs typeface="Arial Unicode MS" charset="0"/>
              </a:rPr>
              <a:t>, το </a:t>
            </a:r>
            <a:r>
              <a:rPr lang="en-US" sz="3200" i="1" u="sng">
                <a:solidFill>
                  <a:srgbClr val="663300"/>
                </a:solidFill>
                <a:cs typeface="Arial Unicode MS" charset="0"/>
              </a:rPr>
              <a:t>2ο</a:t>
            </a:r>
            <a:r>
              <a:rPr lang="en-US" sz="3200">
                <a:solidFill>
                  <a:srgbClr val="663300"/>
                </a:solidFill>
                <a:cs typeface="Arial Unicode MS" charset="0"/>
              </a:rPr>
              <a:t> στο πλήκτρο </a:t>
            </a:r>
            <a:r>
              <a:rPr lang="en-US" sz="3200" i="1" u="sng">
                <a:solidFill>
                  <a:srgbClr val="663300"/>
                </a:solidFill>
                <a:cs typeface="Arial Unicode MS" charset="0"/>
              </a:rPr>
              <a:t>CapsLock</a:t>
            </a:r>
            <a:r>
              <a:rPr lang="en-US" sz="3200">
                <a:solidFill>
                  <a:srgbClr val="663300"/>
                </a:solidFill>
                <a:cs typeface="Arial Unicode MS" charset="0"/>
              </a:rPr>
              <a:t> και το </a:t>
            </a:r>
            <a:r>
              <a:rPr lang="en-US" sz="3200" i="1" u="sng">
                <a:solidFill>
                  <a:srgbClr val="663300"/>
                </a:solidFill>
                <a:cs typeface="Arial Unicode MS" charset="0"/>
              </a:rPr>
              <a:t>3ο</a:t>
            </a:r>
            <a:r>
              <a:rPr lang="en-US" sz="3200">
                <a:solidFill>
                  <a:srgbClr val="663300"/>
                </a:solidFill>
                <a:cs typeface="Arial Unicode MS" charset="0"/>
              </a:rPr>
              <a:t>............................... </a:t>
            </a:r>
          </a:p>
          <a:p>
            <a:pPr algn="just">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a:solidFill>
                  <a:srgbClr val="663300"/>
                </a:solidFill>
                <a:cs typeface="Arial Unicode MS" charset="0"/>
              </a:rPr>
              <a:t>Tα πλήκτρα αυτά έχουν λειτουργία On/Off. </a:t>
            </a:r>
          </a:p>
          <a:p>
            <a:pPr algn="just">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a:solidFill>
                  <a:srgbClr val="663300"/>
                </a:solidFill>
                <a:cs typeface="Arial Unicode MS" charset="0"/>
              </a:rPr>
              <a:t>Αν ανάβει το 1ο λαμπάκι, το NumLock είναι On και έχουμε λειτουργία αριθμητικού πληκτρολογίου. Αν το λαμπάκι είναι σβηστό τα ίδια πλήκτρα λειτουργούν σαν πλήκτρα περιήγησης. </a:t>
            </a:r>
          </a:p>
          <a:p>
            <a:pPr algn="just">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a:solidFill>
                  <a:srgbClr val="663300"/>
                </a:solidFill>
                <a:cs typeface="Arial Unicode MS" charset="0"/>
              </a:rPr>
              <a:t>Αν ανάβει το </a:t>
            </a:r>
            <a:r>
              <a:rPr lang="en-US" sz="3200" i="1" u="sng">
                <a:solidFill>
                  <a:srgbClr val="663300"/>
                </a:solidFill>
                <a:cs typeface="Arial Unicode MS" charset="0"/>
              </a:rPr>
              <a:t>2ο</a:t>
            </a:r>
            <a:r>
              <a:rPr lang="en-US" sz="3200">
                <a:solidFill>
                  <a:srgbClr val="663300"/>
                </a:solidFill>
                <a:cs typeface="Arial Unicode MS" charset="0"/>
              </a:rPr>
              <a:t>  το πλήκτρο CapsLock είναι  On και τα γράμματα γράφονται ΟΛΑ κεφαλαία. Αν το λαμπάκι είναι σβηστό, τα γράμματα γράφονται πεζά-μικρά.</a:t>
            </a:r>
          </a:p>
        </p:txBody>
      </p:sp>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76263" y="415925"/>
            <a:ext cx="8783637" cy="1023938"/>
          </a:xfrm>
          <a:ln/>
        </p:spPr>
        <p:txBody>
          <a:bodyPr tIns="28224"/>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a:t>...ας δούμε πιο αναλυτικά μερικά ακόμη πλήκτρα</a:t>
            </a:r>
          </a:p>
        </p:txBody>
      </p:sp>
      <p:sp>
        <p:nvSpPr>
          <p:cNvPr id="8194" name="Rectangle 2"/>
          <p:cNvSpPr>
            <a:spLocks noGrp="1" noChangeArrowheads="1"/>
          </p:cNvSpPr>
          <p:nvPr>
            <p:ph type="subTitle" idx="4294967295"/>
          </p:nvPr>
        </p:nvSpPr>
        <p:spPr bwMode="auto">
          <a:xfrm>
            <a:off x="576263" y="1562100"/>
            <a:ext cx="8783637" cy="5180013"/>
          </a:xfrm>
          <a:prstGeom prst="rect">
            <a:avLst/>
          </a:prstGeom>
          <a:noFill/>
          <a:ln/>
        </p:spPr>
        <p:txBody>
          <a:bodyPr lIns="0" tIns="24695"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a:solidFill>
                  <a:srgbClr val="B84700"/>
                </a:solidFill>
              </a:rPr>
              <a:t>Space/κενό:</a:t>
            </a:r>
            <a:r>
              <a:rPr lang="en-US" sz="2800">
                <a:solidFill>
                  <a:srgbClr val="B84700"/>
                </a:solidFill>
              </a:rPr>
              <a:t> αφήνει ένα κενό μετά από ένα γράμμα.</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a:solidFill>
                  <a:srgbClr val="B84700"/>
                </a:solidFill>
              </a:rPr>
              <a:t>Tab:</a:t>
            </a:r>
            <a:r>
              <a:rPr lang="en-US" sz="2800">
                <a:solidFill>
                  <a:srgbClr val="B84700"/>
                </a:solidFill>
              </a:rPr>
              <a:t> μετακινεί τον κέρσορα πολλές θέσεις δεξιά, αφήνοντας πολλά κενά, το πόσα εξαρτάται από το πρόγραμμα που “τρέχει”.</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a:solidFill>
                  <a:srgbClr val="B84700"/>
                </a:solidFill>
              </a:rPr>
              <a:t>Backspace:</a:t>
            </a:r>
            <a:r>
              <a:rPr lang="en-US" sz="2800">
                <a:solidFill>
                  <a:srgbClr val="B84700"/>
                </a:solidFill>
              </a:rPr>
              <a:t> μετακινεί το δρομέα μια θέση αριστερά από αυτήν που βρίσκεται, όταν το πατάμε. Αν στη θέση αυτή υπάρχει γράμμα, το σβήνει.</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a:solidFill>
                  <a:srgbClr val="B84700"/>
                </a:solidFill>
              </a:rPr>
              <a:t>Delete:</a:t>
            </a:r>
            <a:r>
              <a:rPr lang="en-US" sz="2800">
                <a:solidFill>
                  <a:srgbClr val="B84700"/>
                </a:solidFill>
              </a:rPr>
              <a:t> μετακινεί το δρομέα μια θέση δεξιά από αυτήν που βρίσκεται, όταν το πατάμε. Αν στη θέση αυτή υπάρχει γράμμα, το σβήνει.</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a:solidFill>
                  <a:srgbClr val="B84700"/>
                </a:solidFill>
              </a:rPr>
              <a:t>Insert:</a:t>
            </a:r>
            <a:r>
              <a:rPr lang="en-US" sz="2800">
                <a:solidFill>
                  <a:srgbClr val="B84700"/>
                </a:solidFill>
              </a:rPr>
              <a:t> δημιουργεί κενό μεταξύ 2 χαρακτήρων για να γραφτεί ένα γράμμα π.χ. που ξεχάστηκε.</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a:solidFill>
                <a:srgbClr val="000000"/>
              </a:solidFill>
            </a:endParaRPr>
          </a:p>
        </p:txBody>
      </p:sp>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subTitle"/>
          </p:nvPr>
        </p:nvSpPr>
        <p:spPr>
          <a:xfrm>
            <a:off x="547688" y="492125"/>
            <a:ext cx="8783637" cy="6381750"/>
          </a:xfrm>
          <a:ln/>
        </p:spPr>
        <p:txBody>
          <a:bodyPr tIns="28224"/>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a:solidFill>
                  <a:srgbClr val="355E00"/>
                </a:solidFill>
              </a:rPr>
              <a:t>Home:</a:t>
            </a:r>
            <a:r>
              <a:rPr lang="en-US" sz="3200">
                <a:solidFill>
                  <a:srgbClr val="355E00"/>
                </a:solidFill>
              </a:rPr>
              <a:t> μετακινεί το δρομέα στην αρχή της γραμμής ή της σελίδας (μαζί με Ctrl) που βρίσκεται.</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a:solidFill>
                  <a:srgbClr val="355E00"/>
                </a:solidFill>
              </a:rPr>
              <a:t>End:</a:t>
            </a:r>
            <a:r>
              <a:rPr lang="en-US" sz="3200">
                <a:solidFill>
                  <a:srgbClr val="355E00"/>
                </a:solidFill>
              </a:rPr>
              <a:t> μετακινεί το δρομέα στο τέλος της γραμμής ή της σελίδας (μαζί με Control) που βρίσκεται.</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a:solidFill>
                  <a:srgbClr val="355E00"/>
                </a:solidFill>
              </a:rPr>
              <a:t>Page Up:</a:t>
            </a:r>
            <a:r>
              <a:rPr lang="en-US" sz="3200">
                <a:solidFill>
                  <a:srgbClr val="355E00"/>
                </a:solidFill>
              </a:rPr>
              <a:t> μετακινούμαστε μια σελίδα επάνω.</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a:solidFill>
                  <a:srgbClr val="355E00"/>
                </a:solidFill>
              </a:rPr>
              <a:t>Page Down:</a:t>
            </a:r>
            <a:r>
              <a:rPr lang="en-US" sz="3200">
                <a:solidFill>
                  <a:srgbClr val="355E00"/>
                </a:solidFill>
              </a:rPr>
              <a:t> μετακινούμαστε μια σελίδα κάτω.</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a:solidFill>
                  <a:srgbClr val="355E00"/>
                </a:solidFill>
              </a:rPr>
              <a:t>Πλήκτρο με το λογότυπο των Windows:</a:t>
            </a:r>
            <a:r>
              <a:rPr lang="en-US" sz="3200">
                <a:solidFill>
                  <a:srgbClr val="355E00"/>
                </a:solidFill>
              </a:rPr>
              <a:t> εμφανίζει το μενού της Έναρξης.</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a:solidFill>
                  <a:srgbClr val="355E00"/>
                </a:solidFill>
              </a:rPr>
              <a:t>Ctrl</a:t>
            </a:r>
            <a:r>
              <a:rPr lang="en-US" sz="3200">
                <a:solidFill>
                  <a:srgbClr val="355E00"/>
                </a:solidFill>
              </a:rPr>
              <a:t>: χρησιμεύει σε συντομεύσεις του πληκτρολογίου. π.χ. Ctrl+C κάνει αντιγραφή κειμένου, εικόνας, κλπ. Ενώ Ctrl+V κάνει επικόλληση αυτού που πριν αντιγράφηκε σε μια νέα θέση.</a:t>
            </a:r>
          </a:p>
        </p:txBody>
      </p:sp>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subTitle"/>
          </p:nvPr>
        </p:nvSpPr>
        <p:spPr>
          <a:xfrm>
            <a:off x="576263" y="639763"/>
            <a:ext cx="8856662" cy="5942012"/>
          </a:xfrm>
          <a:ln/>
        </p:spPr>
        <p:txBody>
          <a:bodyPr tIns="24695"/>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a:solidFill>
                  <a:srgbClr val="280099"/>
                </a:solidFill>
              </a:rPr>
              <a:t>Shift: </a:t>
            </a:r>
            <a:r>
              <a:rPr lang="en-US" sz="2800">
                <a:solidFill>
                  <a:srgbClr val="280099"/>
                </a:solidFill>
              </a:rPr>
              <a:t>πατημένο μαζί με πλήκτρο που έχει πάνω του 2 σύμβολα το ένα πάνω από το άλλο, εμφανίζει το επάνω σύμβολο.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280099"/>
                </a:solidFill>
              </a:rPr>
              <a:t>Πατημένο μαζί με ένα χαρακτήρα, και το CapsLock Off, εμφανίζει το χαρακτήρα κεφαλαίο. Πατημένο μαζί με ένα χαρακτήρα, και το CapsLock On, εμφανίζει το χαρακτήρα πεζό.</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a:solidFill>
                  <a:srgbClr val="280099"/>
                </a:solidFill>
              </a:rPr>
              <a:t>Alt: </a:t>
            </a:r>
            <a:r>
              <a:rPr lang="en-US" sz="2800">
                <a:solidFill>
                  <a:srgbClr val="280099"/>
                </a:solidFill>
              </a:rPr>
              <a:t>όπως και το Ctrl χρησιμοποιείται σε διάφορες συντομεύσεις, ενώ συχνά χρησιμοποιείται μαζί με το Ctrl – Alt+Ctrl+χαρακτήρας.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280099"/>
                </a:solidFill>
              </a:rPr>
              <a:t>Ο συνδυασμός Ctrl+Alt+Delete εμφανίζει τον Task Manager-Διαχειριστή εργασιών, όταν π.χ. κολλάει ο υπολογιστής μας.</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280099"/>
                </a:solidFill>
              </a:rPr>
              <a:t>Τα πλήκτρα Shift, Ctrl και Alt υπάρχουν σε 2 θέσεις του πληκτρολογίου και αριστερά και δεξιά. </a:t>
            </a:r>
          </a:p>
        </p:txBody>
      </p:sp>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20725" y="539750"/>
            <a:ext cx="8640763" cy="10239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t>...το πλήκτρο PrtScn</a:t>
            </a:r>
          </a:p>
        </p:txBody>
      </p:sp>
      <p:sp>
        <p:nvSpPr>
          <p:cNvPr id="11266" name="Rectangle 2"/>
          <p:cNvSpPr>
            <a:spLocks noGrp="1" noChangeArrowheads="1"/>
          </p:cNvSpPr>
          <p:nvPr>
            <p:ph type="subTitle" idx="4294967295"/>
          </p:nvPr>
        </p:nvSpPr>
        <p:spPr bwMode="auto">
          <a:xfrm>
            <a:off x="647700" y="1655763"/>
            <a:ext cx="8712200" cy="4784725"/>
          </a:xfrm>
          <a:prstGeom prst="rect">
            <a:avLst/>
          </a:prstGeom>
          <a:noFill/>
          <a:ln/>
        </p:spPr>
        <p:txBody>
          <a:bodyPr lIns="0" tIns="24695"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000000"/>
                </a:solidFill>
              </a:rPr>
              <a:t>Ο υπολογιστής μας έχει στη μνήμη του ένα κομμάτι που το ονομάζει </a:t>
            </a:r>
            <a:r>
              <a:rPr lang="en-US" sz="2800" b="1" i="1" u="sng">
                <a:solidFill>
                  <a:srgbClr val="800000"/>
                </a:solidFill>
              </a:rPr>
              <a:t>ΠΡΟΧΕΙΡΟ</a:t>
            </a:r>
            <a:r>
              <a:rPr lang="en-US" sz="2800">
                <a:solidFill>
                  <a:srgbClr val="000000"/>
                </a:solidFill>
              </a:rPr>
              <a:t>, όπου κρατάει σημειώσεις για τις ενέργειες που του ζητάμε να κάνει, για να μην τις ξεχάσει, όπως κάνουμε κι εμείς.</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000000"/>
                </a:solidFill>
              </a:rPr>
              <a:t>Με το πάτημα του πλήκτρου </a:t>
            </a:r>
            <a:r>
              <a:rPr lang="en-US" sz="2800" b="1" i="1" u="sng">
                <a:solidFill>
                  <a:srgbClr val="800000"/>
                </a:solidFill>
              </a:rPr>
              <a:t>PrtScn</a:t>
            </a:r>
            <a:r>
              <a:rPr lang="en-US" sz="2800">
                <a:solidFill>
                  <a:srgbClr val="000000"/>
                </a:solidFill>
              </a:rPr>
              <a:t> ο υπολογιστής κρατάει στο πρόχειρο μια εικόνα της </a:t>
            </a:r>
            <a:r>
              <a:rPr lang="en-US" sz="2800" b="1" i="1" u="sng">
                <a:solidFill>
                  <a:srgbClr val="800000"/>
                </a:solidFill>
              </a:rPr>
              <a:t>Επιφάνειας</a:t>
            </a:r>
            <a:r>
              <a:rPr lang="en-US" sz="2800">
                <a:solidFill>
                  <a:srgbClr val="000000"/>
                </a:solidFill>
              </a:rPr>
              <a:t> </a:t>
            </a:r>
            <a:r>
              <a:rPr lang="en-US" sz="2800" b="1" i="1" u="sng">
                <a:solidFill>
                  <a:srgbClr val="800000"/>
                </a:solidFill>
              </a:rPr>
              <a:t>Εργασίας</a:t>
            </a:r>
            <a:r>
              <a:rPr lang="en-US" sz="2800">
                <a:solidFill>
                  <a:srgbClr val="000000"/>
                </a:solidFill>
              </a:rPr>
              <a:t> της οθόνης του, όπως είναι εκείνη τη στιγμή που πατήσαμε το πλήκτρο.</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000000"/>
                </a:solidFill>
              </a:rPr>
              <a:t>Αυτή την εικόνα μπορεί να μας την </a:t>
            </a:r>
            <a:r>
              <a:rPr lang="en-US" sz="2800" b="1" i="1" u="sng">
                <a:solidFill>
                  <a:srgbClr val="800000"/>
                </a:solidFill>
              </a:rPr>
              <a:t>Αντιγράψει</a:t>
            </a:r>
            <a:r>
              <a:rPr lang="en-US" sz="2800">
                <a:solidFill>
                  <a:srgbClr val="000000"/>
                </a:solidFill>
              </a:rPr>
              <a:t> όπου του ζητήσουμε, μέσα σε ένα αρχείο της Ζωγραφικής, σε ένα έγγραφο του επεξεργαστή κειμένου, κλπ. </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000000"/>
                </a:solidFill>
              </a:rPr>
              <a:t>Αυτό θα πει εξυπηρέτηση και μάλιστα ταχύτατη !!  </a:t>
            </a:r>
          </a:p>
        </p:txBody>
      </p:sp>
    </p:spTree>
  </p:cSld>
  <p:clrMapOvr>
    <a:masterClrMapping/>
  </p:clrMapOvr>
  <p:transition spd="slow">
    <p:circle/>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Θέμα του Offic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Microsoft YaHei" charset="-122"/>
          </a:defRPr>
        </a:defPPr>
      </a:lstStyle>
    </a:lnDef>
  </a:objectDefaults>
  <a:extraClrSchemeLst>
    <a:extraClrScheme>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Θέμα του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Θέμα του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Θέμα του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Tunnel</Template>
  <TotalTime>116</TotalTime>
  <Words>890</Words>
  <Application>Microsoft Office PowerPoint</Application>
  <PresentationFormat>Προσαρμογή</PresentationFormat>
  <Paragraphs>55</Paragraphs>
  <Slides>11</Slides>
  <Notes>11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11</vt:i4>
      </vt:variant>
    </vt:vector>
  </HeadingPairs>
  <TitlesOfParts>
    <vt:vector size="18" baseType="lpstr">
      <vt:lpstr>Times New Roman</vt:lpstr>
      <vt:lpstr>Arial</vt:lpstr>
      <vt:lpstr>Arial Unicode MS</vt:lpstr>
      <vt:lpstr>Microsoft YaHei</vt:lpstr>
      <vt:lpstr>Andalus</vt:lpstr>
      <vt:lpstr>Wingdings</vt:lpstr>
      <vt:lpstr>Θέμα του Office</vt:lpstr>
      <vt:lpstr>Πληκτρολόγιο </vt:lpstr>
      <vt:lpstr>Διαφάνεια 2</vt:lpstr>
      <vt:lpstr>Διαφάνεια 3</vt:lpstr>
      <vt:lpstr>Διαφάνεια 4</vt:lpstr>
      <vt:lpstr>Διαφάνεια 5</vt:lpstr>
      <vt:lpstr>...ας δούμε πιο αναλυτικά μερικά ακόμη πλήκτρα</vt:lpstr>
      <vt:lpstr>Διαφάνεια 7</vt:lpstr>
      <vt:lpstr>Διαφάνεια 8</vt:lpstr>
      <vt:lpstr>...το πλήκτρο PrtScn</vt:lpstr>
      <vt:lpstr>...τα πλήκτρα ScrLk και Pause</vt:lpstr>
      <vt:lpstr>Το Enter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Tunnel</dc:title>
  <dc:creator>ΚΑΤΕΡΙΝΑ ΜΙΧΟΥ</dc:creator>
  <dc:description>Presentation Layout Template</dc:description>
  <cp:lastModifiedBy>KATERINA MICHOU</cp:lastModifiedBy>
  <cp:revision>8</cp:revision>
  <cp:lastPrinted>1601-01-01T00:00:00Z</cp:lastPrinted>
  <dcterms:created xsi:type="dcterms:W3CDTF">2015-08-10T16:14:27Z</dcterms:created>
  <dcterms:modified xsi:type="dcterms:W3CDTF">2020-01-07T13:46:36Z</dcterms:modified>
</cp:coreProperties>
</file>