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271" r:id="rId3"/>
    <p:sldId id="281" r:id="rId4"/>
    <p:sldId id="272" r:id="rId5"/>
    <p:sldId id="273" r:id="rId6"/>
    <p:sldId id="282" r:id="rId7"/>
    <p:sldId id="274" r:id="rId8"/>
    <p:sldId id="283" r:id="rId9"/>
    <p:sldId id="275" r:id="rId10"/>
    <p:sldId id="284" r:id="rId11"/>
    <p:sldId id="276" r:id="rId12"/>
    <p:sldId id="286" r:id="rId13"/>
    <p:sldId id="277" r:id="rId14"/>
    <p:sldId id="285" r:id="rId15"/>
  </p:sldIdLst>
  <p:sldSz cx="9144000" cy="6858000" type="screen4x3"/>
  <p:notesSz cx="6858000" cy="9774238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Greek" pitchFamily="34" charset="-95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00"/>
    <a:srgbClr val="FFFFCC"/>
    <a:srgbClr val="FFCCCC"/>
    <a:srgbClr val="FFCC99"/>
    <a:srgbClr val="FF3399"/>
    <a:srgbClr val="33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9" autoAdjust="0"/>
    <p:restoredTop sz="90929"/>
  </p:normalViewPr>
  <p:slideViewPr>
    <p:cSldViewPr>
      <p:cViewPr varScale="1">
        <p:scale>
          <a:sx n="104" d="100"/>
          <a:sy n="104" d="100"/>
        </p:scale>
        <p:origin x="22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39775"/>
            <a:ext cx="4870450" cy="3651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ÊÜíôå êëéê ãéá íá åðåîåñãáóôåßôå ôá óôõë êåéìÝíïõ ôïõ õðïäåßãìáôïò</a:t>
            </a:r>
          </a:p>
          <a:p>
            <a:pPr lvl="1"/>
            <a:r>
              <a:rPr lang="el-GR"/>
              <a:t>Äåýôåñïõ åðéðÝäïõ</a:t>
            </a:r>
          </a:p>
          <a:p>
            <a:pPr lvl="2"/>
            <a:r>
              <a:rPr lang="el-GR"/>
              <a:t>Ôñßôïõ åðéðÝäïõ</a:t>
            </a:r>
          </a:p>
          <a:p>
            <a:pPr lvl="3"/>
            <a:r>
              <a:rPr lang="el-GR"/>
              <a:t>ÔÝôáñôïõ åðéðÝäïõ</a:t>
            </a:r>
          </a:p>
          <a:p>
            <a:pPr lvl="4"/>
            <a:r>
              <a:rPr lang="el-GR"/>
              <a:t>ÐÝìðôïõ åðéðÝäïõ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latin typeface="Times New Roman" pitchFamily="18" charset="0"/>
              </a:defRPr>
            </a:lvl1pPr>
          </a:lstStyle>
          <a:p>
            <a:fld id="{17A12E81-5BB9-4319-883E-B3CA54CEA1BA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F4D51-CED1-4B00-AEBF-1B790C2CDC5E}" type="slidenum">
              <a:rPr lang="el-GR"/>
              <a:pPr/>
              <a:t>1</a:t>
            </a:fld>
            <a:endParaRPr lang="el-GR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39775"/>
            <a:ext cx="4868862" cy="3651250"/>
          </a:xfrm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95363" y="739775"/>
            <a:ext cx="4867275" cy="3651250"/>
          </a:xfrm>
        </p:spPr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12E81-5BB9-4319-883E-B3CA54CEA1BA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0" y="2760663"/>
            <a:ext cx="9151938" cy="4113212"/>
            <a:chOff x="0" y="1739"/>
            <a:chExt cx="5765" cy="2591"/>
          </a:xfrm>
        </p:grpSpPr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0" y="3652"/>
              <a:ext cx="5765" cy="678"/>
              <a:chOff x="0" y="3652"/>
              <a:chExt cx="5765" cy="678"/>
            </a:xfrm>
          </p:grpSpPr>
          <p:sp>
            <p:nvSpPr>
              <p:cNvPr id="3074" name="Rectangle 2"/>
              <p:cNvSpPr>
                <a:spLocks noChangeArrowheads="1"/>
              </p:cNvSpPr>
              <p:nvPr/>
            </p:nvSpPr>
            <p:spPr bwMode="ltGray">
              <a:xfrm>
                <a:off x="0" y="3676"/>
                <a:ext cx="5764" cy="643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grpSp>
            <p:nvGrpSpPr>
              <p:cNvPr id="3088" name="Group 16"/>
              <p:cNvGrpSpPr>
                <a:grpSpLocks/>
              </p:cNvGrpSpPr>
              <p:nvPr/>
            </p:nvGrpSpPr>
            <p:grpSpPr bwMode="auto">
              <a:xfrm>
                <a:off x="0" y="3652"/>
                <a:ext cx="5765" cy="678"/>
                <a:chOff x="0" y="3652"/>
                <a:chExt cx="5765" cy="678"/>
              </a:xfrm>
            </p:grpSpPr>
            <p:sp useBgFill="1">
              <p:nvSpPr>
                <p:cNvPr id="3075" name="Freeform 3"/>
                <p:cNvSpPr>
                  <a:spLocks/>
                </p:cNvSpPr>
                <p:nvPr/>
              </p:nvSpPr>
              <p:spPr bwMode="white">
                <a:xfrm>
                  <a:off x="0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76" name="Freeform 4"/>
                <p:cNvSpPr>
                  <a:spLocks/>
                </p:cNvSpPr>
                <p:nvPr/>
              </p:nvSpPr>
              <p:spPr bwMode="white">
                <a:xfrm>
                  <a:off x="433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77" name="Freeform 5"/>
                <p:cNvSpPr>
                  <a:spLocks/>
                </p:cNvSpPr>
                <p:nvPr/>
              </p:nvSpPr>
              <p:spPr bwMode="white">
                <a:xfrm>
                  <a:off x="878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78" name="Freeform 6"/>
                <p:cNvSpPr>
                  <a:spLocks/>
                </p:cNvSpPr>
                <p:nvPr/>
              </p:nvSpPr>
              <p:spPr bwMode="white">
                <a:xfrm>
                  <a:off x="1323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79" name="Freeform 7"/>
                <p:cNvSpPr>
                  <a:spLocks/>
                </p:cNvSpPr>
                <p:nvPr/>
              </p:nvSpPr>
              <p:spPr bwMode="white">
                <a:xfrm>
                  <a:off x="1768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0" name="Freeform 8"/>
                <p:cNvSpPr>
                  <a:spLocks/>
                </p:cNvSpPr>
                <p:nvPr/>
              </p:nvSpPr>
              <p:spPr bwMode="white">
                <a:xfrm>
                  <a:off x="2213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1" name="Freeform 9"/>
                <p:cNvSpPr>
                  <a:spLocks/>
                </p:cNvSpPr>
                <p:nvPr/>
              </p:nvSpPr>
              <p:spPr bwMode="white">
                <a:xfrm>
                  <a:off x="2646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2" name="Freeform 10"/>
                <p:cNvSpPr>
                  <a:spLocks/>
                </p:cNvSpPr>
                <p:nvPr/>
              </p:nvSpPr>
              <p:spPr bwMode="white">
                <a:xfrm>
                  <a:off x="3090" y="3652"/>
                  <a:ext cx="579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1" y="0"/>
                    </a:cxn>
                    <a:cxn ang="0">
                      <a:pos x="578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9" h="678">
                      <a:moveTo>
                        <a:pt x="0" y="677"/>
                      </a:moveTo>
                      <a:lnTo>
                        <a:pt x="481" y="0"/>
                      </a:lnTo>
                      <a:lnTo>
                        <a:pt x="578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3" name="Freeform 11"/>
                <p:cNvSpPr>
                  <a:spLocks/>
                </p:cNvSpPr>
                <p:nvPr/>
              </p:nvSpPr>
              <p:spPr bwMode="white">
                <a:xfrm>
                  <a:off x="3547" y="3652"/>
                  <a:ext cx="579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1" y="0"/>
                    </a:cxn>
                    <a:cxn ang="0">
                      <a:pos x="578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9" h="678">
                      <a:moveTo>
                        <a:pt x="0" y="677"/>
                      </a:moveTo>
                      <a:lnTo>
                        <a:pt x="481" y="0"/>
                      </a:lnTo>
                      <a:lnTo>
                        <a:pt x="578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4" name="Freeform 12"/>
                <p:cNvSpPr>
                  <a:spLocks/>
                </p:cNvSpPr>
                <p:nvPr/>
              </p:nvSpPr>
              <p:spPr bwMode="white">
                <a:xfrm>
                  <a:off x="4004" y="3652"/>
                  <a:ext cx="579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1" y="0"/>
                    </a:cxn>
                    <a:cxn ang="0">
                      <a:pos x="578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9" h="678">
                      <a:moveTo>
                        <a:pt x="0" y="677"/>
                      </a:moveTo>
                      <a:lnTo>
                        <a:pt x="481" y="0"/>
                      </a:lnTo>
                      <a:lnTo>
                        <a:pt x="578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5" name="Freeform 13"/>
                <p:cNvSpPr>
                  <a:spLocks/>
                </p:cNvSpPr>
                <p:nvPr/>
              </p:nvSpPr>
              <p:spPr bwMode="white">
                <a:xfrm>
                  <a:off x="4473" y="3652"/>
                  <a:ext cx="579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1" y="0"/>
                    </a:cxn>
                    <a:cxn ang="0">
                      <a:pos x="578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9" h="678">
                      <a:moveTo>
                        <a:pt x="0" y="677"/>
                      </a:moveTo>
                      <a:lnTo>
                        <a:pt x="481" y="0"/>
                      </a:lnTo>
                      <a:lnTo>
                        <a:pt x="578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6" name="Freeform 14"/>
                <p:cNvSpPr>
                  <a:spLocks/>
                </p:cNvSpPr>
                <p:nvPr/>
              </p:nvSpPr>
              <p:spPr bwMode="white">
                <a:xfrm>
                  <a:off x="4930" y="3652"/>
                  <a:ext cx="578" cy="678"/>
                </a:xfrm>
                <a:custGeom>
                  <a:avLst/>
                  <a:gdLst/>
                  <a:ahLst/>
                  <a:cxnLst>
                    <a:cxn ang="0">
                      <a:pos x="0" y="677"/>
                    </a:cxn>
                    <a:cxn ang="0">
                      <a:pos x="480" y="0"/>
                    </a:cxn>
                    <a:cxn ang="0">
                      <a:pos x="577" y="0"/>
                    </a:cxn>
                    <a:cxn ang="0">
                      <a:pos x="96" y="677"/>
                    </a:cxn>
                    <a:cxn ang="0">
                      <a:pos x="0" y="677"/>
                    </a:cxn>
                  </a:cxnLst>
                  <a:rect l="0" t="0" r="r" b="b"/>
                  <a:pathLst>
                    <a:path w="578" h="678">
                      <a:moveTo>
                        <a:pt x="0" y="677"/>
                      </a:moveTo>
                      <a:lnTo>
                        <a:pt x="480" y="0"/>
                      </a:lnTo>
                      <a:lnTo>
                        <a:pt x="577" y="0"/>
                      </a:lnTo>
                      <a:lnTo>
                        <a:pt x="96" y="677"/>
                      </a:lnTo>
                      <a:lnTo>
                        <a:pt x="0" y="677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  <p:sp useBgFill="1">
              <p:nvSpPr>
                <p:cNvPr id="3087" name="Freeform 15"/>
                <p:cNvSpPr>
                  <a:spLocks/>
                </p:cNvSpPr>
                <p:nvPr/>
              </p:nvSpPr>
              <p:spPr bwMode="white">
                <a:xfrm>
                  <a:off x="5403" y="3825"/>
                  <a:ext cx="362" cy="505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361" y="0"/>
                    </a:cxn>
                    <a:cxn ang="0">
                      <a:pos x="361" y="122"/>
                    </a:cxn>
                    <a:cxn ang="0">
                      <a:pos x="96" y="504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362" h="505">
                      <a:moveTo>
                        <a:pt x="0" y="504"/>
                      </a:moveTo>
                      <a:lnTo>
                        <a:pt x="361" y="0"/>
                      </a:lnTo>
                      <a:lnTo>
                        <a:pt x="361" y="122"/>
                      </a:lnTo>
                      <a:lnTo>
                        <a:pt x="96" y="504"/>
                      </a:lnTo>
                      <a:lnTo>
                        <a:pt x="0" y="504"/>
                      </a:lnTo>
                    </a:path>
                  </a:pathLst>
                </a:custGeom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3090" name="Freeform 18"/>
            <p:cNvSpPr>
              <a:spLocks/>
            </p:cNvSpPr>
            <p:nvPr/>
          </p:nvSpPr>
          <p:spPr bwMode="ltGray">
            <a:xfrm>
              <a:off x="0" y="1739"/>
              <a:ext cx="516" cy="9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15" y="0"/>
                </a:cxn>
                <a:cxn ang="0">
                  <a:pos x="0" y="912"/>
                </a:cxn>
                <a:cxn ang="0">
                  <a:pos x="0" y="0"/>
                </a:cxn>
              </a:cxnLst>
              <a:rect l="0" t="0" r="r" b="b"/>
              <a:pathLst>
                <a:path w="516" h="913">
                  <a:moveTo>
                    <a:pt x="0" y="0"/>
                  </a:moveTo>
                  <a:lnTo>
                    <a:pt x="515" y="0"/>
                  </a:lnTo>
                  <a:lnTo>
                    <a:pt x="0" y="912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ÊÜíôå êëéê ãéá íá åðåîåñãáóôåßôå ôïí ôßôëï</a:t>
            </a:r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l-GR"/>
              <a:t>ÊÜíôå êëéê ãéá íá åðåîåñãáóôåßôå ôïí õðüôéôëï ôïõ õðïäåßãìáôïò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9368E77-796F-4248-8E36-8355B1839FE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7EF15-AECD-442F-8E24-7648B47C0CD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6388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6388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15FD1-B4CC-42EB-82A1-180F73642A1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A9D30-1ECD-468E-97A6-95733201FF0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ACB19-FD73-416D-BBFF-1C6C29D35BB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7145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145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EBBC8-EE58-454F-988B-6A6EB9C9870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9DDA6-61C1-485E-81B2-26BB01D495D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872FC-70F4-4576-AF40-D6337D8921D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8AB0E-9A2F-4C40-89DB-E0BE20FB8042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FA908-800C-4905-86F6-F457C55519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A767D-223E-45C6-8F48-2F2A1AF650C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 advClick="0" advTm="20000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/>
        </p:nvGrpSpPr>
        <p:grpSpPr bwMode="auto">
          <a:xfrm>
            <a:off x="0" y="5797550"/>
            <a:ext cx="9167813" cy="1076325"/>
            <a:chOff x="0" y="3652"/>
            <a:chExt cx="5775" cy="678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ltGray">
            <a:xfrm>
              <a:off x="0" y="3676"/>
              <a:ext cx="5774" cy="64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0" y="3652"/>
              <a:ext cx="5775" cy="678"/>
              <a:chOff x="0" y="3652"/>
              <a:chExt cx="5775" cy="678"/>
            </a:xfrm>
          </p:grpSpPr>
          <p:sp useBgFill="1">
            <p:nvSpPr>
              <p:cNvPr id="1027" name="Freeform 3"/>
              <p:cNvSpPr>
                <a:spLocks/>
              </p:cNvSpPr>
              <p:nvPr/>
            </p:nvSpPr>
            <p:spPr bwMode="white">
              <a:xfrm>
                <a:off x="0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28" name="Freeform 4"/>
              <p:cNvSpPr>
                <a:spLocks/>
              </p:cNvSpPr>
              <p:nvPr/>
            </p:nvSpPr>
            <p:spPr bwMode="white">
              <a:xfrm>
                <a:off x="434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29" name="Freeform 5"/>
              <p:cNvSpPr>
                <a:spLocks/>
              </p:cNvSpPr>
              <p:nvPr/>
            </p:nvSpPr>
            <p:spPr bwMode="white">
              <a:xfrm>
                <a:off x="879" y="3652"/>
                <a:ext cx="580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2" y="0"/>
                  </a:cxn>
                  <a:cxn ang="0">
                    <a:pos x="579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80" h="678">
                    <a:moveTo>
                      <a:pt x="0" y="677"/>
                    </a:moveTo>
                    <a:lnTo>
                      <a:pt x="482" y="0"/>
                    </a:lnTo>
                    <a:lnTo>
                      <a:pt x="579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0" name="Freeform 6"/>
              <p:cNvSpPr>
                <a:spLocks/>
              </p:cNvSpPr>
              <p:nvPr/>
            </p:nvSpPr>
            <p:spPr bwMode="white">
              <a:xfrm>
                <a:off x="1325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1" name="Freeform 7"/>
              <p:cNvSpPr>
                <a:spLocks/>
              </p:cNvSpPr>
              <p:nvPr/>
            </p:nvSpPr>
            <p:spPr bwMode="white">
              <a:xfrm>
                <a:off x="1771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2" name="Freeform 8"/>
              <p:cNvSpPr>
                <a:spLocks/>
              </p:cNvSpPr>
              <p:nvPr/>
            </p:nvSpPr>
            <p:spPr bwMode="white">
              <a:xfrm>
                <a:off x="2216" y="3652"/>
                <a:ext cx="580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2" y="0"/>
                  </a:cxn>
                  <a:cxn ang="0">
                    <a:pos x="579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80" h="678">
                    <a:moveTo>
                      <a:pt x="0" y="677"/>
                    </a:moveTo>
                    <a:lnTo>
                      <a:pt x="482" y="0"/>
                    </a:lnTo>
                    <a:lnTo>
                      <a:pt x="579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3" name="Freeform 9"/>
              <p:cNvSpPr>
                <a:spLocks/>
              </p:cNvSpPr>
              <p:nvPr/>
            </p:nvSpPr>
            <p:spPr bwMode="white">
              <a:xfrm>
                <a:off x="2650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4" name="Freeform 10"/>
              <p:cNvSpPr>
                <a:spLocks/>
              </p:cNvSpPr>
              <p:nvPr/>
            </p:nvSpPr>
            <p:spPr bwMode="white">
              <a:xfrm>
                <a:off x="3096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5" name="Freeform 11"/>
              <p:cNvSpPr>
                <a:spLocks/>
              </p:cNvSpPr>
              <p:nvPr/>
            </p:nvSpPr>
            <p:spPr bwMode="white">
              <a:xfrm>
                <a:off x="3554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6" name="Freeform 12"/>
              <p:cNvSpPr>
                <a:spLocks/>
              </p:cNvSpPr>
              <p:nvPr/>
            </p:nvSpPr>
            <p:spPr bwMode="white">
              <a:xfrm>
                <a:off x="4011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7" name="Freeform 13"/>
              <p:cNvSpPr>
                <a:spLocks/>
              </p:cNvSpPr>
              <p:nvPr/>
            </p:nvSpPr>
            <p:spPr bwMode="white">
              <a:xfrm>
                <a:off x="4481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8" name="Freeform 14"/>
              <p:cNvSpPr>
                <a:spLocks/>
              </p:cNvSpPr>
              <p:nvPr/>
            </p:nvSpPr>
            <p:spPr bwMode="white">
              <a:xfrm>
                <a:off x="4939" y="3652"/>
                <a:ext cx="579" cy="678"/>
              </a:xfrm>
              <a:custGeom>
                <a:avLst/>
                <a:gdLst/>
                <a:ahLst/>
                <a:cxnLst>
                  <a:cxn ang="0">
                    <a:pos x="0" y="677"/>
                  </a:cxn>
                  <a:cxn ang="0">
                    <a:pos x="481" y="0"/>
                  </a:cxn>
                  <a:cxn ang="0">
                    <a:pos x="578" y="0"/>
                  </a:cxn>
                  <a:cxn ang="0">
                    <a:pos x="96" y="677"/>
                  </a:cxn>
                  <a:cxn ang="0">
                    <a:pos x="0" y="677"/>
                  </a:cxn>
                </a:cxnLst>
                <a:rect l="0" t="0" r="r" b="b"/>
                <a:pathLst>
                  <a:path w="579" h="678">
                    <a:moveTo>
                      <a:pt x="0" y="677"/>
                    </a:moveTo>
                    <a:lnTo>
                      <a:pt x="481" y="0"/>
                    </a:lnTo>
                    <a:lnTo>
                      <a:pt x="578" y="0"/>
                    </a:lnTo>
                    <a:lnTo>
                      <a:pt x="96" y="677"/>
                    </a:lnTo>
                    <a:lnTo>
                      <a:pt x="0" y="677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  <p:sp useBgFill="1">
            <p:nvSpPr>
              <p:cNvPr id="1039" name="Freeform 15"/>
              <p:cNvSpPr>
                <a:spLocks/>
              </p:cNvSpPr>
              <p:nvPr/>
            </p:nvSpPr>
            <p:spPr bwMode="white">
              <a:xfrm>
                <a:off x="5413" y="3825"/>
                <a:ext cx="362" cy="505"/>
              </a:xfrm>
              <a:custGeom>
                <a:avLst/>
                <a:gdLst/>
                <a:ahLst/>
                <a:cxnLst>
                  <a:cxn ang="0">
                    <a:pos x="0" y="504"/>
                  </a:cxn>
                  <a:cxn ang="0">
                    <a:pos x="361" y="0"/>
                  </a:cxn>
                  <a:cxn ang="0">
                    <a:pos x="361" y="122"/>
                  </a:cxn>
                  <a:cxn ang="0">
                    <a:pos x="96" y="504"/>
                  </a:cxn>
                  <a:cxn ang="0">
                    <a:pos x="0" y="504"/>
                  </a:cxn>
                </a:cxnLst>
                <a:rect l="0" t="0" r="r" b="b"/>
                <a:pathLst>
                  <a:path w="362" h="505">
                    <a:moveTo>
                      <a:pt x="0" y="504"/>
                    </a:moveTo>
                    <a:lnTo>
                      <a:pt x="361" y="0"/>
                    </a:lnTo>
                    <a:lnTo>
                      <a:pt x="361" y="122"/>
                    </a:lnTo>
                    <a:lnTo>
                      <a:pt x="96" y="504"/>
                    </a:lnTo>
                    <a:lnTo>
                      <a:pt x="0" y="504"/>
                    </a:lnTo>
                  </a:path>
                </a:pathLst>
              </a:custGeom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l-GR"/>
              </a:p>
            </p:txBody>
          </p:sp>
        </p:grpSp>
      </p:grpSp>
      <p:sp>
        <p:nvSpPr>
          <p:cNvPr id="104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ÊÜíôå êëéê ãéá íá åðåîåñãáóôåßôå ôïí ôßôëï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14500"/>
            <a:ext cx="77724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ÊÜíôå êëéê ãéá íá åðåîåñãáóôåßôå ôá óôõë êåéìÝíïõ ôïõ õðïäåßãìáôïò</a:t>
            </a:r>
          </a:p>
          <a:p>
            <a:pPr lvl="1"/>
            <a:r>
              <a:rPr lang="el-GR"/>
              <a:t>Äåýôåñïõ åðéðÝäïõ</a:t>
            </a:r>
          </a:p>
          <a:p>
            <a:pPr lvl="2"/>
            <a:r>
              <a:rPr lang="el-GR"/>
              <a:t>Ôñßôïõ åðéðÝäïõ</a:t>
            </a:r>
          </a:p>
          <a:p>
            <a:pPr lvl="3"/>
            <a:r>
              <a:rPr lang="el-GR"/>
              <a:t>ÔÝôáñôïõ åðéðÝäïõ</a:t>
            </a:r>
          </a:p>
          <a:p>
            <a:pPr lvl="4"/>
            <a:r>
              <a:rPr lang="el-GR"/>
              <a:t>ÐÝìðôïõ åðéðÝäïõ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45C6075-4181-4453-9919-AE30FD181852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0000">
    <p:pull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9552" y="404664"/>
            <a:ext cx="7918648" cy="738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l-GR" sz="40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Τι καταλαβαίνει ένας υπολογιστής ;</a:t>
            </a:r>
          </a:p>
        </p:txBody>
      </p:sp>
      <p:pic>
        <p:nvPicPr>
          <p:cNvPr id="9220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556792"/>
            <a:ext cx="5394176" cy="306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81000" y="4267200"/>
            <a:ext cx="8153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" name="5 - TextBox"/>
          <p:cNvSpPr txBox="1"/>
          <p:nvPr/>
        </p:nvSpPr>
        <p:spPr>
          <a:xfrm>
            <a:off x="395536" y="5157192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Διακόπτης κλειστός (1) ή διακόπτης ανοικτός (0) στα ηλεκτρονικά κυκλώματά του. </a:t>
            </a:r>
          </a:p>
        </p:txBody>
      </p:sp>
    </p:spTree>
  </p:cSld>
  <p:clrMapOvr>
    <a:masterClrMapping/>
  </p:clrMapOvr>
  <p:transition spd="slow" advClick="0" advTm="20000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95536" y="363915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Στον δυαδικό αριθμό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11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η αξία του τελευταίου 1 είναι μονάδα.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Η αξία του προηγούμενου 1 πόση είναι;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Μα φυσικά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3200" b="1" baseline="30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= 2 (δυάδα),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διότι βάση του δυαδικού συστήματος είναι το 2 (2 αριθμοί – 0 και 1 - ο υπολογιστής έχει μετρήσει ήδη 2 καταστάσεις)</a:t>
            </a: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                                  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3200" baseline="30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 2</a:t>
            </a:r>
            <a:r>
              <a:rPr lang="el-GR" sz="3200" baseline="30000" dirty="0">
                <a:latin typeface="Calibri" pitchFamily="34" charset="0"/>
                <a:cs typeface="Calibri" pitchFamily="34" charset="0"/>
              </a:rPr>
              <a:t>0</a:t>
            </a:r>
            <a:endParaRPr lang="el-GR" sz="32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                                   1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</a:t>
            </a: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  Πολλαπλασιάζω τον κάθε αριθμό με την αξία του και προσθέτω το αποτέλεσμα : 1*2+1*1 = 3</a:t>
            </a:r>
            <a:endParaRPr lang="el-GR" sz="3200" b="1" dirty="0"/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395536" y="332656"/>
            <a:ext cx="828092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dirty="0">
                <a:latin typeface="Calibri" pitchFamily="34" charset="0"/>
                <a:cs typeface="Calibri" pitchFamily="34" charset="0"/>
              </a:rPr>
              <a:t>…..και γενικά για να μετατρέψω έναν αριθμό από το δυαδικό σύστημα αρίθμησης στο δεκαδικό υπολογίζω:</a:t>
            </a:r>
          </a:p>
          <a:p>
            <a:pPr algn="just"/>
            <a:endParaRPr lang="el-GR" dirty="0">
              <a:latin typeface="+mj-lt"/>
            </a:endParaRPr>
          </a:p>
          <a:p>
            <a:pPr algn="just"/>
            <a:endParaRPr lang="el-GR" dirty="0">
              <a:latin typeface="+mj-lt"/>
            </a:endParaRPr>
          </a:p>
          <a:p>
            <a:pPr algn="just"/>
            <a:endParaRPr lang="el-GR" dirty="0">
              <a:latin typeface="+mj-lt"/>
            </a:endParaRPr>
          </a:p>
          <a:p>
            <a:pPr algn="just"/>
            <a:endParaRPr lang="el-GR" dirty="0">
              <a:latin typeface="+mj-lt"/>
            </a:endParaRPr>
          </a:p>
          <a:p>
            <a:pPr algn="just"/>
            <a:endParaRPr lang="el-GR" dirty="0">
              <a:latin typeface="+mj-lt"/>
            </a:endParaRPr>
          </a:p>
          <a:p>
            <a:pPr algn="just"/>
            <a:endParaRPr lang="el-GR" dirty="0">
              <a:latin typeface="+mj-lt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39552" y="1628800"/>
            <a:ext cx="7632848" cy="1384995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– Άθροισμα γινομένων ψηφίων επί αξία θέσης (από το τέλος προς την αρχή του δυαδικού αριθμού)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– Παράδειγμα: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-Bold"/>
              </a:rPr>
              <a:t>100010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409" name="AutoShape 1"/>
          <p:cNvSpPr>
            <a:spLocks noChangeArrowheads="1"/>
          </p:cNvSpPr>
          <p:nvPr/>
        </p:nvSpPr>
        <p:spPr bwMode="auto">
          <a:xfrm>
            <a:off x="1979712" y="2924944"/>
            <a:ext cx="114300" cy="1803648"/>
          </a:xfrm>
          <a:prstGeom prst="downArrow">
            <a:avLst>
              <a:gd name="adj1" fmla="val 50000"/>
              <a:gd name="adj2" fmla="val 300000"/>
            </a:avLst>
          </a:prstGeom>
          <a:solidFill>
            <a:srgbClr val="FF00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339752" y="2780928"/>
            <a:ext cx="2808312" cy="2554545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0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0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 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1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1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  2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0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 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0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3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 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0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4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 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    1 * 2</a:t>
            </a:r>
            <a:r>
              <a:rPr kumimoji="0" lang="el-GR" sz="2000" b="1" i="0" u="none" strike="noStrike" cap="none" normalizeH="0" baseline="3000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5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 =32</a:t>
            </a:r>
          </a:p>
          <a:p>
            <a:r>
              <a:rPr lang="el-GR" sz="2000" dirty="0"/>
              <a:t>               </a:t>
            </a:r>
            <a:r>
              <a:rPr lang="el-GR" sz="2000" b="1" dirty="0"/>
              <a:t>-------</a:t>
            </a:r>
          </a:p>
          <a:p>
            <a:r>
              <a:rPr lang="el-GR" sz="2000" b="1" dirty="0"/>
              <a:t>                 34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11560" y="5229200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dirty="0">
                <a:latin typeface="Calibri" pitchFamily="34" charset="0"/>
                <a:cs typeface="Calibri" pitchFamily="34" charset="0"/>
              </a:rPr>
              <a:t>Συνεπώς ο δυαδικός αριθμός 100010 αντιστοιχεί στον δεκαδικό αριθμό 34.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467544" y="548680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latin typeface="Calibri" pitchFamily="34" charset="0"/>
                <a:cs typeface="Calibri" pitchFamily="34" charset="0"/>
              </a:rPr>
              <a:t>Η αξία όλων των ψηφίων ενός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είναι :</a:t>
            </a:r>
            <a:endParaRPr lang="el-GR" sz="3200" dirty="0">
              <a:latin typeface="Calibri" pitchFamily="34" charset="0"/>
              <a:cs typeface="Calibri" pitchFamily="34" charset="0"/>
            </a:endParaRP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             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128   64   32   16    8    4    2    1</a:t>
            </a: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Αν έχουμε τον δυαδικό :</a:t>
            </a: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1      0      1     0     1    0    1    0   </a:t>
            </a: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είναι εύκολο να βρούμε ότι πρόκειται για τον δεκαδικό αριθμό:</a:t>
            </a:r>
          </a:p>
          <a:p>
            <a:pPr algn="ctr"/>
            <a:r>
              <a:rPr lang="el-GR" sz="3200" b="1" dirty="0">
                <a:latin typeface="Calibri" pitchFamily="34" charset="0"/>
                <a:cs typeface="Calibri" pitchFamily="34" charset="0"/>
              </a:rPr>
              <a:t>1*128 + 1*32 + 1*8 + 1*2 = 170</a:t>
            </a: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Ενώ ο  δυαδικός :</a:t>
            </a:r>
          </a:p>
          <a:p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  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 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ισοδυναμεί με τον δεκαδικό :</a:t>
            </a:r>
          </a:p>
          <a:p>
            <a:r>
              <a:rPr lang="el-GR" sz="3200" b="1" dirty="0">
                <a:latin typeface="Calibri" pitchFamily="34" charset="0"/>
                <a:cs typeface="Calibri" pitchFamily="34" charset="0"/>
              </a:rPr>
              <a:t>1*128+1*64+1*32+1*16+1*8+1*4+1*2+1 = 255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395536" y="188641"/>
            <a:ext cx="8352928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   Πως μετατρέπω όμως έναν δεκαδικό σε δυαδικό;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Ας θυμηθώ ότι η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διαίρεση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ενός αριθμού με το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μπορεί να έχει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ΜΟΝΟ 2 δυνατά υπόλοιπα : </a:t>
            </a: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το 0 και το 1.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Ας διαιρέσουμε λοιπόν το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      3   2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      1   </a:t>
            </a:r>
            <a:r>
              <a:rPr lang="el-GR" sz="3200" dirty="0" err="1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   2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           1    0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Φτάσαμε σε πηλίκο 0. Τα υπόλοιπα των 2 διαιρέσεων είναι 1. Τα γράφουμε από αριστερά προς τα δεξιά και από το τέλος προς την αρχή :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                       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  </a:t>
            </a:r>
            <a:r>
              <a:rPr lang="el-GR" sz="3200" b="1" dirty="0" err="1">
                <a:latin typeface="Calibri" pitchFamily="34" charset="0"/>
                <a:cs typeface="Calibri" pitchFamily="34" charset="0"/>
              </a:rPr>
              <a:t>1</a:t>
            </a:r>
            <a:endParaRPr lang="el-GR" sz="32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endParaRPr lang="el-GR" b="1" dirty="0">
              <a:latin typeface="+mj-lt"/>
            </a:endParaRPr>
          </a:p>
        </p:txBody>
      </p:sp>
      <p:cxnSp>
        <p:nvCxnSpPr>
          <p:cNvPr id="8" name="7 - Ευθεία γραμμή σύνδεσης"/>
          <p:cNvCxnSpPr/>
          <p:nvPr/>
        </p:nvCxnSpPr>
        <p:spPr bwMode="auto">
          <a:xfrm>
            <a:off x="2843808" y="3212976"/>
            <a:ext cx="0" cy="6480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9 - Ευθεία γραμμή σύνδεσης"/>
          <p:cNvCxnSpPr/>
          <p:nvPr/>
        </p:nvCxnSpPr>
        <p:spPr bwMode="auto">
          <a:xfrm>
            <a:off x="2843808" y="3645024"/>
            <a:ext cx="50405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" name="11 - Ευθεία γραμμή σύνδεσης"/>
          <p:cNvCxnSpPr/>
          <p:nvPr/>
        </p:nvCxnSpPr>
        <p:spPr bwMode="auto">
          <a:xfrm>
            <a:off x="3347864" y="3645024"/>
            <a:ext cx="0" cy="7920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13 - Ευθεία γραμμή σύνδεσης"/>
          <p:cNvCxnSpPr/>
          <p:nvPr/>
        </p:nvCxnSpPr>
        <p:spPr bwMode="auto">
          <a:xfrm>
            <a:off x="3347864" y="4149080"/>
            <a:ext cx="57606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6" name="15 - Ευθύγραμμο βέλος σύνδεσης"/>
          <p:cNvCxnSpPr/>
          <p:nvPr/>
        </p:nvCxnSpPr>
        <p:spPr bwMode="auto">
          <a:xfrm flipH="1" flipV="1">
            <a:off x="2195736" y="3933056"/>
            <a:ext cx="504056" cy="64807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 spd="slow" advClick="0" advTm="20000">
    <p:pull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619672" y="3068960"/>
            <a:ext cx="5832648" cy="2800767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– Παράδειγμα: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-Bold"/>
              </a:rPr>
              <a:t>34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34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17 υπ.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17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8   υπ. 1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8  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4  υπ.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4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  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2  υπ.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  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1   υπ. 0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1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Symbol" pitchFamily="18" charset="2"/>
              </a:rPr>
              <a:t>  /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818181"/>
                </a:solidFill>
                <a:effectLst/>
                <a:latin typeface="+mn-lt"/>
                <a:ea typeface="Times New Roman" pitchFamily="18" charset="0"/>
                <a:cs typeface="Tahoma" pitchFamily="34" charset="0"/>
              </a:rPr>
              <a:t>2 = 0   υπ. 1</a:t>
            </a:r>
            <a:endParaRPr kumimoji="0" 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</a:rPr>
            </a:br>
            <a:endParaRPr kumimoji="0" lang="el-G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4283968" y="3429000"/>
            <a:ext cx="147444" cy="1584176"/>
          </a:xfrm>
          <a:prstGeom prst="upArrow">
            <a:avLst>
              <a:gd name="adj1" fmla="val 50000"/>
              <a:gd name="adj2" fmla="val 300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467544" y="5157192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dirty="0">
                <a:latin typeface="Calibri" pitchFamily="34" charset="0"/>
                <a:cs typeface="Calibri" pitchFamily="34" charset="0"/>
              </a:rPr>
              <a:t>Συνεπώς ο δεκαδικός αριθμός 34 αντιστοιχεί στον δυαδικό  αριθμό 100010, γεγονός που επιβεβαιώνει και αυτά που είπαμε σε προηγούμενη διαφάνεια.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611560" y="332656"/>
            <a:ext cx="79928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200" dirty="0"/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Συμπέρασμα : για να μετατρέψω δεκαδικό αριθμό σε δυαδικό :</a:t>
            </a:r>
          </a:p>
          <a:p>
            <a:pPr lvl="0" eaLnBrk="1" hangingPunct="1"/>
            <a:r>
              <a:rPr lang="el-GR" b="1" dirty="0">
                <a:solidFill>
                  <a:srgbClr val="818181"/>
                </a:solidFill>
                <a:ea typeface="Times New Roman" pitchFamily="18" charset="0"/>
                <a:cs typeface="Tahoma" pitchFamily="34" charset="0"/>
              </a:rPr>
              <a:t>– Διαιρώ συνεχώς το δεκαδικό αριθμό με το 2 μέχρι το πηλίκο της διαίρεσης να γίνει 0</a:t>
            </a:r>
            <a:endParaRPr lang="el-GR" b="1" dirty="0"/>
          </a:p>
          <a:p>
            <a:pPr lvl="0" algn="just"/>
            <a:r>
              <a:rPr lang="el-GR" b="1" dirty="0">
                <a:solidFill>
                  <a:srgbClr val="818181"/>
                </a:solidFill>
                <a:ea typeface="Times New Roman" pitchFamily="18" charset="0"/>
                <a:cs typeface="Tahoma" pitchFamily="34" charset="0"/>
              </a:rPr>
              <a:t>– ο δυαδικός αριθμός σχηματίζεται γράφοντας τα υπόλοιπα από το τέλος προς την αρχή (και φυσικά γράφοντας από αριστερά προς τα δεξιά)</a:t>
            </a:r>
            <a:endParaRPr lang="el-GR" b="1" dirty="0"/>
          </a:p>
          <a:p>
            <a:endParaRPr lang="el-GR" dirty="0"/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39552" y="404664"/>
            <a:ext cx="8136904" cy="62478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Αυτή είναι η γλώσσα του υπολογιστή λοιπόν, γνωστή και ως «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γλώσσα μηχανής».</a:t>
            </a:r>
            <a:r>
              <a:rPr lang="el-GR" sz="3200" b="1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Περιλαμβάνει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ΜΟΝΟ 2  ψηφία,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το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και το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. Τα ψηφία αυτά τα ονομάζουμε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δυαδικά ψηφία ή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bits (binary digits)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Με 2 ψηφία όμως το σύστημα αρίθμησης που μπορούμε να φτιάξουμε λέγεται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u="sng" dirty="0">
                <a:latin typeface="Calibri" pitchFamily="34" charset="0"/>
                <a:cs typeface="Calibri" pitchFamily="34" charset="0"/>
              </a:rPr>
              <a:t>δυαδικό σύστημα αρίθμησης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και έχει σαν βάση το 2. Έχει :</a:t>
            </a:r>
          </a:p>
          <a:p>
            <a:pPr algn="just">
              <a:spcBef>
                <a:spcPct val="50000"/>
              </a:spcBef>
            </a:pPr>
            <a:r>
              <a:rPr lang="el-GR" sz="32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3200" b="1" baseline="30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= 2 μονοψήφιους ακέραιους αριθμούς, </a:t>
            </a:r>
          </a:p>
          <a:p>
            <a:pPr algn="just">
              <a:spcBef>
                <a:spcPct val="50000"/>
              </a:spcBef>
            </a:pPr>
            <a:r>
              <a:rPr lang="el-GR" sz="3200" b="1" dirty="0">
                <a:latin typeface="Calibri" pitchFamily="34" charset="0"/>
                <a:cs typeface="Calibri" pitchFamily="34" charset="0"/>
              </a:rPr>
              <a:t>το 0 και το 1……. 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39552" y="692696"/>
            <a:ext cx="82809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…..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2*2 = 4 διψήφιους ακέραιους αριθμούς ,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3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4*2 = 8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τριψήφιους ακέραιους αριθμούς, 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4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8*2 = 16 τετραψήφιους ακέραιους αριθμούς,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5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16*2 = 32 πενταψήφιους ακέραιους αριθμούς, 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6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32 * 2 = 64 εξαψήφιους ακέραιους αριθμούς,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7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64 * 2 = 128 επταψήφιους ακέραιους αριθμούς </a:t>
            </a:r>
          </a:p>
          <a:p>
            <a:pPr algn="just">
              <a:spcBef>
                <a:spcPct val="50000"/>
              </a:spcBef>
            </a:pPr>
            <a:r>
              <a:rPr lang="el-GR" sz="2800" b="1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8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128 * 2 = 256 </a:t>
            </a:r>
            <a:r>
              <a:rPr lang="el-GR" sz="2800" b="1" dirty="0" err="1">
                <a:latin typeface="Calibri" pitchFamily="34" charset="0"/>
                <a:cs typeface="Calibri" pitchFamily="34" charset="0"/>
              </a:rPr>
              <a:t>οκταψήφιους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ακέραιους αριθμούς.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51520" y="188640"/>
            <a:ext cx="8568952" cy="6710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Οι πρώτοι υπολογιστές όμως που κατασκευάστηκαν μπορούσαν να χειριστούν σαν μια ενότητα 8 δυαδικά ψηφία στη σειρά. Κάθε οκταψήφιος αριθμός ονομάστηκε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.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Συνεπώς :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sz="3200" b="1" dirty="0">
                <a:latin typeface="Calibri" pitchFamily="34" charset="0"/>
                <a:cs typeface="Calibri" pitchFamily="34" charset="0"/>
              </a:rPr>
              <a:t>Ένα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είναι μια ομάδα από 8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bits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, που ο υπολογιστής την χειρίζεται σαν μια ενότητα (λέξη).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Ένα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byte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ισοδυναμεί με ένα χαρακτήρα (γράμμα, ψηφίο ή σύμβολο).</a:t>
            </a:r>
            <a:endParaRPr lang="el-GR" sz="3200" b="1" dirty="0"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Το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είναι στους υπολογιστές η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βασική μονάδα μέτρησης ποσότητας πληροφορίας που μπορεί να επεξεργαστεί ο «εγκέφαλος»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ενός υπολογιστή…… 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23528" y="188640"/>
            <a:ext cx="85689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… ή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να αποθηκεύσει η μνήμη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του – κύρια και περιφερειακή.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Έτσι έχουμε λοιπόν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τις Μονάδες Μέτρησης Χωρητικότητας Μνήμης Η/Υ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Byte = 8 bits</a:t>
            </a:r>
            <a:endParaRPr lang="el-GR" sz="32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1Kbyte = 2</a:t>
            </a:r>
            <a:r>
              <a:rPr lang="en-US" sz="3200" b="1" baseline="30000" dirty="0">
                <a:latin typeface="Calibri" pitchFamily="34" charset="0"/>
                <a:cs typeface="Calibri" pitchFamily="34" charset="0"/>
              </a:rPr>
              <a:t>10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bytes = 1024 bytes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1Mbyte = 2</a:t>
            </a:r>
            <a:r>
              <a:rPr lang="en-US" sz="3200" b="1" baseline="30000" dirty="0">
                <a:latin typeface="Calibri" pitchFamily="34" charset="0"/>
                <a:cs typeface="Calibri" pitchFamily="34" charset="0"/>
              </a:rPr>
              <a:t>10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Kbytes = 1024 * 1024 bytes = 1.048.576 bytes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1Gbyte = 2</a:t>
            </a:r>
            <a:r>
              <a:rPr lang="en-US" sz="3200" b="1" baseline="30000" dirty="0">
                <a:latin typeface="Calibri" pitchFamily="34" charset="0"/>
                <a:cs typeface="Calibri" pitchFamily="34" charset="0"/>
              </a:rPr>
              <a:t>10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Mbytes = 1024 * 1.048.576 bytes =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περίπου 1.000.000.000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bytes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1Tbyte = 2</a:t>
            </a:r>
            <a:r>
              <a:rPr lang="en-US" sz="3200" b="1" baseline="30000" dirty="0">
                <a:latin typeface="Calibri" pitchFamily="34" charset="0"/>
                <a:cs typeface="Calibri" pitchFamily="34" charset="0"/>
              </a:rPr>
              <a:t>10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  <a:cs typeface="Calibri" pitchFamily="34" charset="0"/>
              </a:rPr>
              <a:t>Gbyte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= 1024 * 1.000.000.000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περίπου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byte.</a:t>
            </a:r>
            <a:endParaRPr lang="el-GR" sz="32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11560" y="404664"/>
            <a:ext cx="81369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Παράδειγμα : </a:t>
            </a:r>
          </a:p>
          <a:p>
            <a:pPr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Αν η μνήμη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RAM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είναι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4 </a:t>
            </a:r>
            <a:r>
              <a:rPr lang="en-US" sz="3200" b="1" dirty="0" err="1">
                <a:latin typeface="Calibri" pitchFamily="34" charset="0"/>
                <a:cs typeface="Calibri" pitchFamily="34" charset="0"/>
              </a:rPr>
              <a:t>Gb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εννοούμε ότι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“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χωράει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”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4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*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1.000.000.000 byte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=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4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δισεκατομμύρια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bytes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περίπου,   (γιατί στην πραγματικότητα είναι αρκετά εκατομμύρια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byte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περισσότερα)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.</a:t>
            </a:r>
            <a:endParaRPr lang="el-GR" sz="32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3200" dirty="0">
                <a:latin typeface="Calibri" pitchFamily="34" charset="0"/>
                <a:cs typeface="Calibri" pitchFamily="34" charset="0"/>
              </a:rPr>
              <a:t>Για την ακρίβεια είναι :</a:t>
            </a:r>
          </a:p>
          <a:p>
            <a:pPr>
              <a:spcBef>
                <a:spcPct val="50000"/>
              </a:spcBef>
            </a:pPr>
            <a:r>
              <a:rPr lang="el-GR" sz="3200" b="1" dirty="0">
                <a:latin typeface="Calibri" pitchFamily="34" charset="0"/>
                <a:cs typeface="Calibri" pitchFamily="34" charset="0"/>
              </a:rPr>
              <a:t>4 </a:t>
            </a:r>
            <a:r>
              <a:rPr lang="en-US" sz="3200" b="1" dirty="0" err="1">
                <a:latin typeface="Calibri" pitchFamily="34" charset="0"/>
                <a:cs typeface="Calibri" pitchFamily="34" charset="0"/>
              </a:rPr>
              <a:t>Gb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 = 4 * 1024 * 1.048.576 byte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         = 4.096 * 1.048.576 byte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Calibri" pitchFamily="34" charset="0"/>
                <a:cs typeface="Calibri" pitchFamily="34" charset="0"/>
              </a:rPr>
              <a:t>         = 4.294.967.296 byte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. 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467544" y="332656"/>
            <a:ext cx="820891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800" b="1" dirty="0">
                <a:latin typeface="Calibri" pitchFamily="34" charset="0"/>
                <a:cs typeface="Calibri" pitchFamily="34" charset="0"/>
              </a:rPr>
              <a:t>     Ο άνθρωπος όμως ποιο σύστημα αρίθμησης χρησιμοποιεί ; 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2800" dirty="0">
                <a:latin typeface="Calibri" pitchFamily="34" charset="0"/>
                <a:cs typeface="Calibri" pitchFamily="34" charset="0"/>
              </a:rPr>
              <a:t>Φυσικά το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Δεκαδικό Σύστημα Αρίθμησης </a:t>
            </a:r>
            <a:r>
              <a:rPr lang="el-GR" sz="2800" dirty="0">
                <a:latin typeface="Calibri" pitchFamily="34" charset="0"/>
                <a:cs typeface="Calibri" pitchFamily="34" charset="0"/>
              </a:rPr>
              <a:t>που αποτελείται από 10 αριθμούς –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0,1,2,3,4,5,6,7,8 και 9</a:t>
            </a:r>
            <a:r>
              <a:rPr lang="el-GR" sz="2800" dirty="0">
                <a:latin typeface="Calibri" pitchFamily="34" charset="0"/>
                <a:cs typeface="Calibri" pitchFamily="34" charset="0"/>
              </a:rPr>
              <a:t>. (Μην ξεχνάμε ότι έχει 10 δάκτυλα να μετράει)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2800" dirty="0">
                <a:latin typeface="Calibri" pitchFamily="34" charset="0"/>
                <a:cs typeface="Calibri" pitchFamily="34" charset="0"/>
              </a:rPr>
              <a:t>Μπορούμε όμως να πάμε από το ένα σύστημα στο άλλο και πώς;</a:t>
            </a:r>
          </a:p>
          <a:p>
            <a:pPr algn="just"/>
            <a:r>
              <a:rPr lang="el-GR" sz="2800" dirty="0">
                <a:latin typeface="Calibri" pitchFamily="34" charset="0"/>
                <a:cs typeface="Calibri" pitchFamily="34" charset="0"/>
              </a:rPr>
              <a:t>   Έστω ο δεκαδικός ακέραιος αριθμός 5. Έχουμε λέμε στα Μαθηματικά 5 μονάδες. Γιατί μονάδες;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Γιατί η αξία θέσης του ψηφίου 5 είναι 10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= 1 (μονάδα – 10</a:t>
            </a:r>
            <a:r>
              <a:rPr lang="el-GR" sz="2800" b="1" baseline="30000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 δεν έχω μετρήσει δηλαδή ακόμη μια ολόκληρη φορά τα 10 μου δάκτυλα). 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3200" dirty="0">
                <a:latin typeface="Calibri" pitchFamily="34" charset="0"/>
                <a:cs typeface="Calibri" pitchFamily="34" charset="0"/>
              </a:rPr>
              <a:t>                                        10</a:t>
            </a:r>
            <a:r>
              <a:rPr lang="en-US" sz="3200" baseline="30000" dirty="0">
                <a:latin typeface="Calibri" pitchFamily="34" charset="0"/>
                <a:cs typeface="Calibri" pitchFamily="34" charset="0"/>
              </a:rPr>
              <a:t>0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= 1</a:t>
            </a:r>
          </a:p>
          <a:p>
            <a:pPr algn="just"/>
            <a:r>
              <a:rPr lang="en-US" sz="3200" dirty="0">
                <a:latin typeface="Calibri" pitchFamily="34" charset="0"/>
                <a:cs typeface="Calibri" pitchFamily="34" charset="0"/>
              </a:rPr>
              <a:t>                                         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5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39552" y="404664"/>
            <a:ext cx="80648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Στον αριθμό 15, έχουμε 5 μονάδες και 1 δεκάδα. Γιατί δεκάδα; </a:t>
            </a: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Γιατί η αξία θέσης του ψηφίου 1 στον διψήφιο 15 είναι 10</a:t>
            </a:r>
            <a:r>
              <a:rPr lang="el-GR" sz="3200" b="1" baseline="30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=10 (δεκάδα – </a:t>
            </a:r>
            <a:r>
              <a:rPr lang="el-GR" sz="2800" b="1" dirty="0">
                <a:latin typeface="Calibri" pitchFamily="34" charset="0"/>
                <a:cs typeface="Calibri" pitchFamily="34" charset="0"/>
              </a:rPr>
              <a:t>έχω μετρήσει μια ολόκληρη φορά τα 10 δάκτυλά μου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10</a:t>
            </a:r>
            <a:r>
              <a:rPr lang="el-GR" sz="3200" baseline="30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 10</a:t>
            </a:r>
            <a:r>
              <a:rPr lang="el-GR" sz="3200" baseline="30000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   10   1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           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     5   =   1    5  =  1*10 + 5*1 = 15</a:t>
            </a:r>
          </a:p>
          <a:p>
            <a:pPr algn="just"/>
            <a:endParaRPr lang="el-GR" sz="32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Πολλαπλασιάζω τον κάθε αριθμό με την αξία της θέσης του και προσθέτω τα γινόμενα. Το αποτέλεσμα της πρόσθεσης είναι 15.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323528" y="476672"/>
            <a:ext cx="84249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Ας δούμε τώρα τι συμβαίνει στο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Δυαδικό Σύστημα Αρίθμησης.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Για τους μονοψήφιους δυαδικούς δεν υπάρχει θέμα :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0 σημαίνει 0 μονάδες και 1 σημαίνει μία μονάδα. Και φυσικά μιλάμε πάλι για μονάδες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γιατί η αξία θέσης του 0 ή του 1 είναι 2</a:t>
            </a:r>
            <a:r>
              <a:rPr lang="el-GR" sz="3200" b="1" baseline="30000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 = 1 (μονάδα)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Τι γίνεται όμως με τους διψήφιους δυαδικούς;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Έστω ο διψήφιος δυαδικός αριθμός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1 1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r>
              <a:rPr lang="el-GR" sz="3200" b="1" dirty="0">
                <a:latin typeface="Calibri" pitchFamily="34" charset="0"/>
                <a:cs typeface="Calibri" pitchFamily="34" charset="0"/>
              </a:rPr>
              <a:t>ΠΡΟΣΟΧΗ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!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Διαβάζεται ένα - ένα και όχι έντεκα! </a:t>
            </a:r>
          </a:p>
          <a:p>
            <a:pPr algn="just"/>
            <a:r>
              <a:rPr lang="el-GR" sz="3200" dirty="0">
                <a:latin typeface="Calibri" pitchFamily="34" charset="0"/>
                <a:cs typeface="Calibri" pitchFamily="34" charset="0"/>
              </a:rPr>
              <a:t>Στο δυαδικό σύστημα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ΔΕΝ ΥΠΑΡΧΕΙ </a:t>
            </a:r>
            <a:r>
              <a:rPr lang="el-GR" sz="3200" dirty="0">
                <a:latin typeface="Calibri" pitchFamily="34" charset="0"/>
                <a:cs typeface="Calibri" pitchFamily="34" charset="0"/>
              </a:rPr>
              <a:t>έντεκα, </a:t>
            </a:r>
            <a:r>
              <a:rPr lang="el-GR" sz="3200" b="1" dirty="0">
                <a:latin typeface="Calibri" pitchFamily="34" charset="0"/>
                <a:cs typeface="Calibri" pitchFamily="34" charset="0"/>
              </a:rPr>
              <a:t>ΥΠΑΡΧΕΙ ΜΟΝΟ ένα και μηδέν.</a:t>
            </a:r>
          </a:p>
        </p:txBody>
      </p:sp>
    </p:spTree>
  </p:cSld>
  <p:clrMapOvr>
    <a:masterClrMapping/>
  </p:clrMapOvr>
  <p:transition spd="slow" advClick="0" advTm="20000">
    <p:pull dir="r"/>
  </p:transition>
</p:sld>
</file>

<file path=ppt/theme/theme1.xml><?xml version="1.0" encoding="utf-8"?>
<a:theme xmlns:a="http://schemas.openxmlformats.org/drawingml/2006/main" name="Γραμμές σε μπλε">
  <a:themeElements>
    <a:clrScheme name="Γραμμές σε μπλε 6">
      <a:dk1>
        <a:srgbClr val="000000"/>
      </a:dk1>
      <a:lt1>
        <a:srgbClr val="FFFFCC"/>
      </a:lt1>
      <a:dk2>
        <a:srgbClr val="660066"/>
      </a:dk2>
      <a:lt2>
        <a:srgbClr val="FFFFFF"/>
      </a:lt2>
      <a:accent1>
        <a:srgbClr val="99CCFF"/>
      </a:accent1>
      <a:accent2>
        <a:srgbClr val="FFCC99"/>
      </a:accent2>
      <a:accent3>
        <a:srgbClr val="FFFFE2"/>
      </a:accent3>
      <a:accent4>
        <a:srgbClr val="000000"/>
      </a:accent4>
      <a:accent5>
        <a:srgbClr val="CAE2FF"/>
      </a:accent5>
      <a:accent6>
        <a:srgbClr val="E7B98A"/>
      </a:accent6>
      <a:hlink>
        <a:srgbClr val="CCCCFF"/>
      </a:hlink>
      <a:folHlink>
        <a:srgbClr val="FFCCCC"/>
      </a:folHlink>
    </a:clrScheme>
    <a:fontScheme name="Γραμμές σε μπλε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Greek" pitchFamily="34" charset="-95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Greek" pitchFamily="34" charset="-95"/>
          </a:defRPr>
        </a:defPPr>
      </a:lstStyle>
    </a:lnDef>
  </a:objectDefaults>
  <a:extraClrSchemeLst>
    <a:extraClrScheme>
      <a:clrScheme name="Γραμμές σε μπλε 1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33"/>
        </a:accent1>
        <a:accent2>
          <a:srgbClr val="0000FF"/>
        </a:accent2>
        <a:accent3>
          <a:srgbClr val="AAAAAA"/>
        </a:accent3>
        <a:accent4>
          <a:srgbClr val="DADADA"/>
        </a:accent4>
        <a:accent5>
          <a:srgbClr val="FFCAAD"/>
        </a:accent5>
        <a:accent6>
          <a:srgbClr val="0000E7"/>
        </a:accent6>
        <a:hlink>
          <a:srgbClr val="FF33CC"/>
        </a:hlink>
        <a:folHlink>
          <a:srgbClr val="000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Γραμμές σε μπλε 2">
        <a:dk1>
          <a:srgbClr val="000000"/>
        </a:dk1>
        <a:lt1>
          <a:srgbClr val="CCCCFF"/>
        </a:lt1>
        <a:dk2>
          <a:srgbClr val="660066"/>
        </a:dk2>
        <a:lt2>
          <a:srgbClr val="99CCFF"/>
        </a:lt2>
        <a:accent1>
          <a:srgbClr val="33CCFF"/>
        </a:accent1>
        <a:accent2>
          <a:srgbClr val="6699FF"/>
        </a:accent2>
        <a:accent3>
          <a:srgbClr val="E2E2FF"/>
        </a:accent3>
        <a:accent4>
          <a:srgbClr val="000000"/>
        </a:accent4>
        <a:accent5>
          <a:srgbClr val="ADE2FF"/>
        </a:accent5>
        <a:accent6>
          <a:srgbClr val="5C8AE7"/>
        </a:accent6>
        <a:hlink>
          <a:srgbClr val="6666FF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Γραμμές σε μπλε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Γραμμές σε μπλε 4">
        <a:dk1>
          <a:srgbClr val="000066"/>
        </a:dk1>
        <a:lt1>
          <a:srgbClr val="EAEAEA"/>
        </a:lt1>
        <a:dk2>
          <a:srgbClr val="660066"/>
        </a:dk2>
        <a:lt2>
          <a:srgbClr val="CBCBCB"/>
        </a:lt2>
        <a:accent1>
          <a:srgbClr val="330099"/>
        </a:accent1>
        <a:accent2>
          <a:srgbClr val="FF7C80"/>
        </a:accent2>
        <a:accent3>
          <a:srgbClr val="B8AAB8"/>
        </a:accent3>
        <a:accent4>
          <a:srgbClr val="C8C8C8"/>
        </a:accent4>
        <a:accent5>
          <a:srgbClr val="ADAACA"/>
        </a:accent5>
        <a:accent6>
          <a:srgbClr val="E77073"/>
        </a:accent6>
        <a:hlink>
          <a:srgbClr val="6666FF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Γραμμές σε μπλε 5">
        <a:dk1>
          <a:srgbClr val="000080"/>
        </a:dk1>
        <a:lt1>
          <a:srgbClr val="EAEAEA"/>
        </a:lt1>
        <a:dk2>
          <a:srgbClr val="9933FF"/>
        </a:dk2>
        <a:lt2>
          <a:srgbClr val="CBCBCB"/>
        </a:lt2>
        <a:accent1>
          <a:srgbClr val="00CC99"/>
        </a:accent1>
        <a:accent2>
          <a:srgbClr val="00CCFF"/>
        </a:accent2>
        <a:accent3>
          <a:srgbClr val="CAADFF"/>
        </a:accent3>
        <a:accent4>
          <a:srgbClr val="C8C8C8"/>
        </a:accent4>
        <a:accent5>
          <a:srgbClr val="AAE2CA"/>
        </a:accent5>
        <a:accent6>
          <a:srgbClr val="00B9E7"/>
        </a:accent6>
        <a:hlink>
          <a:srgbClr val="6666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Γραμμές σε μπλε 6">
        <a:dk1>
          <a:srgbClr val="000000"/>
        </a:dk1>
        <a:lt1>
          <a:srgbClr val="FFFFCC"/>
        </a:lt1>
        <a:dk2>
          <a:srgbClr val="660066"/>
        </a:dk2>
        <a:lt2>
          <a:srgbClr val="FFFFFF"/>
        </a:lt2>
        <a:accent1>
          <a:srgbClr val="99CCFF"/>
        </a:accent1>
        <a:accent2>
          <a:srgbClr val="FFCC99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E7B98A"/>
        </a:accent6>
        <a:hlink>
          <a:srgbClr val="CC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C:\MSOffice\Templates\Σχέδια παρουσιάσεων\Γραμμές σε μπλε.pot</Template>
  <TotalTime>2030</TotalTime>
  <Words>1111</Words>
  <Application>Microsoft Office PowerPoint</Application>
  <PresentationFormat>Προβολή στην οθόνη (4:3)</PresentationFormat>
  <Paragraphs>115</Paragraphs>
  <Slides>14</Slides>
  <Notes>14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0" baseType="lpstr">
      <vt:lpstr>Arial</vt:lpstr>
      <vt:lpstr>Arial Greek</vt:lpstr>
      <vt:lpstr>Calibri</vt:lpstr>
      <vt:lpstr>Monotype Sorts</vt:lpstr>
      <vt:lpstr>Times New Roman</vt:lpstr>
      <vt:lpstr>Γραμμές σε μπλε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1</dc:title>
  <dc:creator>Xristos</dc:creator>
  <cp:lastModifiedBy>KATERINA MIXOY</cp:lastModifiedBy>
  <cp:revision>109</cp:revision>
  <dcterms:created xsi:type="dcterms:W3CDTF">2000-08-22T06:59:24Z</dcterms:created>
  <dcterms:modified xsi:type="dcterms:W3CDTF">2022-01-09T12:58:20Z</dcterms:modified>
</cp:coreProperties>
</file>