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703F-23B3-444B-9284-E550E3304201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90A68-B5C8-464C-B5F2-4D705913BDA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90A68-B5C8-464C-B5F2-4D705913BDA8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90A68-B5C8-464C-B5F2-4D705913BDA8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90A68-B5C8-464C-B5F2-4D705913BDA8}" type="slidenum">
              <a:rPr lang="el-GR" smtClean="0"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FD9EB-AF42-4709-9995-AE3E7EE6C3E8}" type="datetimeFigureOut">
              <a:rPr lang="el-GR" smtClean="0"/>
              <a:t>2/9/2021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3BBCE-AF61-4BF7-8233-AC8497F51EA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speedtest.net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en-US" b="1" dirty="0" smtClean="0"/>
              <a:t>0 </a:t>
            </a:r>
            <a:r>
              <a:rPr lang="el-GR" b="1" dirty="0" smtClean="0"/>
              <a:t>ή 1</a:t>
            </a:r>
            <a:r>
              <a:rPr lang="en-US" b="1" dirty="0" smtClean="0"/>
              <a:t> – </a:t>
            </a:r>
            <a:r>
              <a:rPr lang="en-US" b="1" dirty="0" smtClean="0"/>
              <a:t>Bit </a:t>
            </a:r>
            <a:r>
              <a:rPr lang="en-US" b="1" dirty="0" smtClean="0"/>
              <a:t>–</a:t>
            </a:r>
            <a:r>
              <a:rPr lang="en-US" b="1" dirty="0" smtClean="0"/>
              <a:t>Byte – K, M, G, T…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Bi</a:t>
            </a:r>
            <a:r>
              <a:rPr lang="en-US" dirty="0" smtClean="0">
                <a:solidFill>
                  <a:schemeClr val="tx1"/>
                </a:solidFill>
              </a:rPr>
              <a:t>nary digi</a:t>
            </a:r>
            <a:r>
              <a:rPr lang="en-US" b="1" dirty="0" smtClean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bit </a:t>
            </a:r>
            <a:r>
              <a:rPr lang="el-GR" b="1" dirty="0" smtClean="0">
                <a:solidFill>
                  <a:schemeClr val="tx1"/>
                </a:solidFill>
                <a:sym typeface="Wingdings" pitchFamily="2" charset="2"/>
              </a:rPr>
              <a:t>– δυαδικό ψηφίο</a:t>
            </a:r>
            <a:r>
              <a:rPr lang="en-US" b="1" dirty="0" smtClean="0">
                <a:solidFill>
                  <a:schemeClr val="tx1"/>
                </a:solidFill>
                <a:sym typeface="Wingdings" pitchFamily="2" charset="2"/>
              </a:rPr>
              <a:t>: </a:t>
            </a:r>
            <a:r>
              <a:rPr lang="el-GR" b="1" dirty="0" smtClean="0">
                <a:solidFill>
                  <a:schemeClr val="tx1"/>
                </a:solidFill>
                <a:sym typeface="Wingdings" pitchFamily="2" charset="2"/>
              </a:rPr>
              <a:t>στοιχειώδης μονάδα πληροφορίας στην επιστήμη των Υπολογιστών και των Τηλεπικοινωνιών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23528" y="332656"/>
            <a:ext cx="84969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Ένας υπολογιστής (</a:t>
            </a:r>
            <a:r>
              <a:rPr lang="en-US" sz="2000" dirty="0" smtClean="0"/>
              <a:t>laptop, tablet, </a:t>
            </a:r>
            <a:r>
              <a:rPr lang="en-US" sz="2000" dirty="0" err="1" smtClean="0"/>
              <a:t>smartphone</a:t>
            </a:r>
            <a:r>
              <a:rPr lang="en-US" sz="2000" dirty="0" smtClean="0"/>
              <a:t>, </a:t>
            </a:r>
            <a:r>
              <a:rPr lang="en-US" sz="2000" dirty="0" err="1" smtClean="0"/>
              <a:t>smartwatch</a:t>
            </a:r>
            <a:r>
              <a:rPr lang="en-US" sz="2000" dirty="0"/>
              <a:t> </a:t>
            </a:r>
            <a:r>
              <a:rPr lang="en-US" sz="2000" dirty="0" smtClean="0"/>
              <a:t>…) </a:t>
            </a:r>
            <a:r>
              <a:rPr lang="el-GR" sz="2000" dirty="0" smtClean="0"/>
              <a:t>αποτελείται κυρίως από </a:t>
            </a:r>
            <a:r>
              <a:rPr lang="el-GR" sz="2000" b="1" dirty="0" smtClean="0"/>
              <a:t>ψηφιακά ηλεκτρονικά κυκλώματα </a:t>
            </a:r>
            <a:r>
              <a:rPr lang="el-GR" sz="2000" dirty="0" smtClean="0"/>
              <a:t>και δευτερευόντως από </a:t>
            </a:r>
            <a:r>
              <a:rPr lang="el-GR" sz="2000" b="1" dirty="0" smtClean="0"/>
              <a:t>ηλεκτρικά και μηχανικά συστήματα </a:t>
            </a:r>
            <a:r>
              <a:rPr lang="el-GR" sz="2000" dirty="0" smtClean="0"/>
              <a:t>με σκοπό την επεξεργασία πληροφοριών. </a:t>
            </a:r>
            <a:r>
              <a:rPr lang="el-GR" sz="2000" b="1" dirty="0" smtClean="0"/>
              <a:t>Σε αυτόν τον κόσμο 2 καταστάσεις αναγνωρίζονται : </a:t>
            </a:r>
          </a:p>
          <a:p>
            <a:pPr algn="just"/>
            <a:endParaRPr lang="el-GR" sz="2000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l-GR" sz="2000" b="1" dirty="0" smtClean="0"/>
              <a:t>Η διέλευση ρεύματος </a:t>
            </a:r>
            <a:r>
              <a:rPr lang="el-GR" sz="2000" b="1" dirty="0" smtClean="0">
                <a:sym typeface="Wingdings" pitchFamily="2" charset="2"/>
              </a:rPr>
              <a:t> κατάσταση 1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sz="2000" b="1" dirty="0" smtClean="0">
                <a:sym typeface="Wingdings" pitchFamily="2" charset="2"/>
              </a:rPr>
              <a:t>Η ΜΗ διέλευση ρεύματος  κατάσταση 0</a:t>
            </a:r>
          </a:p>
          <a:p>
            <a:pPr marL="342900" indent="-342900" algn="just"/>
            <a:endParaRPr lang="el-GR" sz="2000" dirty="0" smtClean="0">
              <a:sym typeface="Wingdings" pitchFamily="2" charset="2"/>
            </a:endParaRPr>
          </a:p>
          <a:p>
            <a:pPr algn="just"/>
            <a:r>
              <a:rPr lang="el-GR" sz="2000" dirty="0"/>
              <a:t>Οι δύο τιμές που μπορεί να πάρει ένα </a:t>
            </a:r>
            <a:r>
              <a:rPr lang="el-GR" sz="2000" b="1" dirty="0" err="1"/>
              <a:t>bit</a:t>
            </a:r>
            <a:r>
              <a:rPr lang="el-GR" sz="2000" dirty="0"/>
              <a:t> μπορούν </a:t>
            </a:r>
            <a:r>
              <a:rPr lang="el-GR" sz="2000" dirty="0" smtClean="0"/>
              <a:t>επίσης να </a:t>
            </a:r>
            <a:r>
              <a:rPr lang="el-GR" sz="2000" dirty="0"/>
              <a:t>ερμηνευθούν ως </a:t>
            </a:r>
            <a:r>
              <a:rPr lang="el-GR" sz="2000" b="1" dirty="0"/>
              <a:t>λογικές τιμές (αληθές/ψευδές, ναι/όχι), </a:t>
            </a:r>
            <a:r>
              <a:rPr lang="el-GR" sz="2000" dirty="0"/>
              <a:t>ως </a:t>
            </a:r>
            <a:r>
              <a:rPr lang="el-GR" sz="2000" b="1" dirty="0"/>
              <a:t>αλγεβρικά πρόσημα (+/−)</a:t>
            </a:r>
            <a:r>
              <a:rPr lang="el-GR" sz="2000" dirty="0"/>
              <a:t>, ως </a:t>
            </a:r>
            <a:r>
              <a:rPr lang="el-GR" sz="2000" b="1" dirty="0"/>
              <a:t>καταστάσεις ενεργοποίησης (ενεργό/</a:t>
            </a:r>
            <a:r>
              <a:rPr lang="el-GR" sz="2000" b="1" dirty="0" err="1"/>
              <a:t>ανενεργ</a:t>
            </a:r>
            <a:r>
              <a:rPr lang="el-GR" sz="2000" b="1" dirty="0"/>
              <a:t>ό, </a:t>
            </a:r>
            <a:r>
              <a:rPr lang="el-GR" sz="2000" b="1" dirty="0" err="1" smtClean="0"/>
              <a:t>on</a:t>
            </a:r>
            <a:r>
              <a:rPr lang="el-GR" sz="2000" b="1" dirty="0" smtClean="0"/>
              <a:t>/</a:t>
            </a:r>
            <a:r>
              <a:rPr lang="el-GR" sz="2000" b="1" dirty="0" err="1" smtClean="0"/>
              <a:t>off</a:t>
            </a:r>
            <a:r>
              <a:rPr lang="el-GR" sz="2000" b="1" dirty="0" smtClean="0"/>
              <a:t>)</a:t>
            </a:r>
            <a:r>
              <a:rPr lang="el-GR" sz="2000" dirty="0" smtClean="0"/>
              <a:t>, </a:t>
            </a:r>
            <a:r>
              <a:rPr lang="el-GR" sz="2000" dirty="0"/>
              <a:t>ή ως οποιαδήποτε άλλη ιδιότητα η οποία μπορεί να πάρει μονάχα δύο τιμές.</a:t>
            </a:r>
            <a:endParaRPr lang="el-GR" sz="2000" dirty="0">
              <a:sym typeface="Wingdings" pitchFamily="2" charset="2"/>
            </a:endParaRPr>
          </a:p>
          <a:p>
            <a:pPr algn="just"/>
            <a:r>
              <a:rPr lang="el-GR" sz="2000" b="1" dirty="0" smtClean="0">
                <a:sym typeface="Wingdings" pitchFamily="2" charset="2"/>
              </a:rPr>
              <a:t>Οι 2 αυτοί αριθμοί αποτελούν τη βάση του ΔΥΑΔΙΚΟΥ ΣΥΣΤΗΜΑΤΟΣ ΑΡΙΘΜΗΣΗΣ </a:t>
            </a:r>
            <a:r>
              <a:rPr lang="el-GR" sz="2000" dirty="0" smtClean="0">
                <a:sym typeface="Wingdings" pitchFamily="2" charset="2"/>
              </a:rPr>
              <a:t>που σε </a:t>
            </a:r>
            <a:r>
              <a:rPr lang="el-GR" sz="2000" dirty="0" smtClean="0">
                <a:sym typeface="Wingdings" pitchFamily="2" charset="2"/>
              </a:rPr>
              <a:t>συνδυασμό με την </a:t>
            </a:r>
            <a:r>
              <a:rPr lang="el-GR" sz="2000" b="1" dirty="0" smtClean="0">
                <a:sym typeface="Wingdings" pitchFamily="2" charset="2"/>
              </a:rPr>
              <a:t>Άλγεβρα </a:t>
            </a:r>
            <a:r>
              <a:rPr lang="en-US" sz="2000" b="1" dirty="0" smtClean="0">
                <a:sym typeface="Wingdings" pitchFamily="2" charset="2"/>
              </a:rPr>
              <a:t>BOOLE (</a:t>
            </a:r>
            <a:r>
              <a:rPr lang="el-GR" sz="2000" b="1" dirty="0" smtClean="0">
                <a:sym typeface="Wingdings" pitchFamily="2" charset="2"/>
              </a:rPr>
              <a:t>ΜΠΟΥΛ) </a:t>
            </a:r>
            <a:r>
              <a:rPr lang="el-GR" sz="2000" dirty="0" smtClean="0">
                <a:sym typeface="Wingdings" pitchFamily="2" charset="2"/>
              </a:rPr>
              <a:t>αποτελεί τη βάση της λογικής σχεδίασης και είναι «το θεμέλιο» της επιστήμης της Πληροφορικής.</a:t>
            </a:r>
            <a:endParaRPr lang="el-GR" sz="2000" dirty="0" smtClean="0">
              <a:sym typeface="Wingdings" pitchFamily="2" charset="2"/>
            </a:endParaRPr>
          </a:p>
          <a:p>
            <a:pPr algn="just"/>
            <a:r>
              <a:rPr lang="el-GR" sz="2000" dirty="0"/>
              <a:t>Σε </a:t>
            </a:r>
            <a:r>
              <a:rPr lang="el-GR" sz="2000" b="1" dirty="0"/>
              <a:t>αντίθεση</a:t>
            </a:r>
            <a:r>
              <a:rPr lang="el-GR" sz="2000" dirty="0"/>
              <a:t> με την </a:t>
            </a:r>
            <a:r>
              <a:rPr lang="el-GR" sz="2000" b="1" dirty="0"/>
              <a:t>στοιχειώδη άλγεβρα όπου οι τιμές των μεταβλητών είναι αριθμοί και οι κύριες πράξεις είναι η πρόσθεση και ο πολλαπλασιασμός, στην άλγεβρα </a:t>
            </a:r>
            <a:r>
              <a:rPr lang="el-GR" sz="2000" b="1" dirty="0" smtClean="0"/>
              <a:t>ΜΠΟΥΛ υπάρχουν </a:t>
            </a:r>
            <a:r>
              <a:rPr lang="el-GR" sz="2000" b="1" dirty="0"/>
              <a:t>τρεις κύριες πράξεις: η σύζευξη </a:t>
            </a:r>
            <a:r>
              <a:rPr lang="el-GR" sz="2000" b="1" i="1" dirty="0" smtClean="0"/>
              <a:t>ΚΑΙ - </a:t>
            </a:r>
            <a:r>
              <a:rPr lang="en-US" sz="2000" b="1" i="1" dirty="0" smtClean="0"/>
              <a:t>AND</a:t>
            </a:r>
            <a:r>
              <a:rPr lang="el-GR" sz="2000" b="1" dirty="0"/>
              <a:t> (</a:t>
            </a:r>
            <a:r>
              <a:rPr lang="el-GR" sz="2000" b="1" dirty="0" err="1"/>
              <a:t>συμβ</a:t>
            </a:r>
            <a:r>
              <a:rPr lang="el-GR" sz="2000" b="1" dirty="0"/>
              <a:t>. ∧), η διάζευξη </a:t>
            </a:r>
            <a:r>
              <a:rPr lang="el-GR" sz="2000" b="1" i="1" dirty="0" smtClean="0"/>
              <a:t>Ή - </a:t>
            </a:r>
            <a:r>
              <a:rPr lang="en-US" sz="2000" b="1" i="1" dirty="0" smtClean="0"/>
              <a:t>OR</a:t>
            </a:r>
            <a:r>
              <a:rPr lang="el-GR" sz="2000" b="1" dirty="0"/>
              <a:t> (</a:t>
            </a:r>
            <a:r>
              <a:rPr lang="el-GR" sz="2000" b="1" dirty="0" err="1"/>
              <a:t>συμβ</a:t>
            </a:r>
            <a:r>
              <a:rPr lang="el-GR" sz="2000" b="1" dirty="0"/>
              <a:t>. ∨) και η άρνηση </a:t>
            </a:r>
            <a:r>
              <a:rPr lang="en-US" sz="2000" b="1" i="1" dirty="0" smtClean="0"/>
              <a:t>O</a:t>
            </a:r>
            <a:r>
              <a:rPr lang="el-GR" sz="2000" b="1" i="1" dirty="0" smtClean="0"/>
              <a:t>ΧΙ - </a:t>
            </a:r>
            <a:r>
              <a:rPr lang="en-US" sz="2000" b="1" i="1" dirty="0" smtClean="0"/>
              <a:t>NOT</a:t>
            </a:r>
            <a:r>
              <a:rPr lang="el-GR" sz="2000" b="1" dirty="0"/>
              <a:t> (</a:t>
            </a:r>
            <a:r>
              <a:rPr lang="el-GR" sz="2000" b="1" dirty="0" err="1"/>
              <a:t>σύμβ</a:t>
            </a:r>
            <a:r>
              <a:rPr lang="el-GR" sz="2000" b="1" dirty="0"/>
              <a:t>. ¬).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323528" y="2492896"/>
          <a:ext cx="3744414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8138"/>
                <a:gridCol w="1248138"/>
                <a:gridCol w="1248138"/>
              </a:tblGrid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v y</a:t>
                      </a:r>
                      <a:endParaRPr lang="el-GR" dirty="0"/>
                    </a:p>
                  </a:txBody>
                  <a:tcPr/>
                </a:tc>
              </a:tr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- Ορθογώνιο"/>
          <p:cNvSpPr/>
          <p:nvPr/>
        </p:nvSpPr>
        <p:spPr>
          <a:xfrm>
            <a:off x="4788024" y="2564904"/>
            <a:ext cx="34618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Πίνακας αλήθειας διάζευξης</a:t>
            </a:r>
            <a:r>
              <a:rPr 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l-G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/ </a:t>
            </a:r>
          </a:p>
          <a:p>
            <a:pPr algn="ctr"/>
            <a:r>
              <a:rPr lang="el-G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λογικού Ή</a:t>
            </a:r>
            <a:r>
              <a:rPr 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 –OR </a:t>
            </a:r>
            <a:r>
              <a:rPr lang="el-G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/ </a:t>
            </a:r>
            <a:r>
              <a:rPr lang="en-US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endParaRPr lang="el-GR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467544" y="5157192"/>
          <a:ext cx="2496276" cy="1097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8138"/>
                <a:gridCol w="1248138"/>
              </a:tblGrid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¬</a:t>
                      </a:r>
                      <a:r>
                        <a:rPr lang="el-GR" dirty="0" smtClean="0"/>
                        <a:t> </a:t>
                      </a:r>
                      <a:r>
                        <a:rPr lang="en-US" dirty="0" smtClean="0"/>
                        <a:t>x</a:t>
                      </a:r>
                      <a:r>
                        <a:rPr lang="en-US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</a:tr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5148064" y="5157192"/>
            <a:ext cx="32794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Πίνακας αλήθειας άρνησης/ </a:t>
            </a:r>
          </a:p>
          <a:p>
            <a:pPr algn="ctr"/>
            <a:r>
              <a:rPr 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OXI – </a:t>
            </a:r>
            <a:r>
              <a:rPr lang="el-G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ΝΟΤ /¬</a:t>
            </a:r>
            <a:endParaRPr lang="el-GR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323528" y="332656"/>
          <a:ext cx="3744414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8138"/>
                <a:gridCol w="1248138"/>
                <a:gridCol w="1248138"/>
              </a:tblGrid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^</a:t>
                      </a:r>
                      <a:r>
                        <a:rPr lang="el-GR" dirty="0" smtClean="0"/>
                        <a:t> </a:t>
                      </a:r>
                      <a:r>
                        <a:rPr lang="en-US" dirty="0" smtClean="0"/>
                        <a:t>y</a:t>
                      </a:r>
                      <a:endParaRPr lang="el-GR" dirty="0"/>
                    </a:p>
                  </a:txBody>
                  <a:tcPr/>
                </a:tc>
              </a:tr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  <a:tr h="2361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7 - Ορθογώνιο"/>
          <p:cNvSpPr/>
          <p:nvPr/>
        </p:nvSpPr>
        <p:spPr>
          <a:xfrm>
            <a:off x="4860032" y="332656"/>
            <a:ext cx="33800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Πίνακας αλήθειας σύζευξης / </a:t>
            </a:r>
          </a:p>
          <a:p>
            <a:pPr algn="ctr"/>
            <a:r>
              <a:rPr lang="el-G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λογικού ΚΑΙ -</a:t>
            </a:r>
            <a:r>
              <a:rPr lang="en-US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  <a:r>
              <a:rPr lang="el-GR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/ ^</a:t>
            </a:r>
            <a:endParaRPr lang="el-GR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95536" y="332656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/>
              <a:t>Πόσοι δυαδικοί αριθμοί υπάρχουν με 2, 3 ή περισσότερα ψηφία και πώς το βρίσκετε αυτό; </a:t>
            </a:r>
          </a:p>
          <a:p>
            <a:pPr algn="just"/>
            <a:r>
              <a:rPr lang="el-GR" b="1" dirty="0" smtClean="0"/>
              <a:t>2</a:t>
            </a:r>
            <a:r>
              <a:rPr lang="el-GR" b="1" baseline="30000" dirty="0" smtClean="0"/>
              <a:t>1</a:t>
            </a:r>
            <a:r>
              <a:rPr lang="el-GR" b="1" dirty="0" smtClean="0"/>
              <a:t> = 2</a:t>
            </a:r>
          </a:p>
          <a:p>
            <a:pPr algn="just"/>
            <a:r>
              <a:rPr lang="el-GR" b="1" dirty="0" smtClean="0"/>
              <a:t>2</a:t>
            </a:r>
            <a:r>
              <a:rPr lang="el-GR" b="1" baseline="30000" dirty="0" smtClean="0"/>
              <a:t>2</a:t>
            </a:r>
            <a:r>
              <a:rPr lang="el-GR" b="1" dirty="0" smtClean="0"/>
              <a:t> = 4</a:t>
            </a:r>
            <a:r>
              <a:rPr lang="en-US" b="1" dirty="0" smtClean="0"/>
              <a:t> </a:t>
            </a:r>
            <a:r>
              <a:rPr lang="el-GR" b="1" dirty="0" smtClean="0"/>
              <a:t>δυαδικοί αριθμοί : 00, 01, 10, 11</a:t>
            </a:r>
          </a:p>
          <a:p>
            <a:pPr algn="just"/>
            <a:r>
              <a:rPr lang="el-GR" b="1" dirty="0" smtClean="0"/>
              <a:t>2</a:t>
            </a:r>
            <a:r>
              <a:rPr lang="el-GR" b="1" baseline="30000" dirty="0" smtClean="0"/>
              <a:t>3</a:t>
            </a:r>
            <a:r>
              <a:rPr lang="el-GR" b="1" dirty="0" smtClean="0"/>
              <a:t> = 8 </a:t>
            </a:r>
            <a:r>
              <a:rPr lang="el-GR" b="1" dirty="0" smtClean="0"/>
              <a:t>δυαδικοί αριθμοί : 000, 001, 010, 011,100,101,110,111</a:t>
            </a:r>
            <a:endParaRPr lang="el-GR" b="1" dirty="0" smtClean="0"/>
          </a:p>
          <a:p>
            <a:pPr algn="just"/>
            <a:r>
              <a:rPr lang="el-GR" b="1" dirty="0" smtClean="0"/>
              <a:t>2</a:t>
            </a:r>
            <a:r>
              <a:rPr lang="el-GR" b="1" baseline="30000" dirty="0"/>
              <a:t>4</a:t>
            </a:r>
            <a:r>
              <a:rPr lang="el-GR" b="1" dirty="0" smtClean="0"/>
              <a:t> = 16</a:t>
            </a:r>
          </a:p>
          <a:p>
            <a:pPr algn="just"/>
            <a:r>
              <a:rPr lang="el-GR" b="1" dirty="0" smtClean="0"/>
              <a:t>2</a:t>
            </a:r>
            <a:r>
              <a:rPr lang="el-GR" b="1" baseline="30000" dirty="0"/>
              <a:t>5</a:t>
            </a:r>
            <a:r>
              <a:rPr lang="el-GR" b="1" dirty="0" smtClean="0"/>
              <a:t> = 32</a:t>
            </a:r>
          </a:p>
          <a:p>
            <a:pPr algn="just"/>
            <a:r>
              <a:rPr lang="el-GR" b="1" dirty="0" smtClean="0"/>
              <a:t>2</a:t>
            </a:r>
            <a:r>
              <a:rPr lang="el-GR" b="1" baseline="30000" dirty="0" smtClean="0"/>
              <a:t>6 </a:t>
            </a:r>
            <a:r>
              <a:rPr lang="el-GR" b="1" dirty="0"/>
              <a:t> </a:t>
            </a:r>
            <a:r>
              <a:rPr lang="el-GR" b="1" dirty="0" smtClean="0"/>
              <a:t>= 64</a:t>
            </a:r>
          </a:p>
          <a:p>
            <a:pPr algn="just"/>
            <a:r>
              <a:rPr lang="el-GR" b="1" dirty="0" smtClean="0"/>
              <a:t>2</a:t>
            </a:r>
            <a:r>
              <a:rPr lang="el-GR" b="1" baseline="30000" dirty="0" smtClean="0"/>
              <a:t>7</a:t>
            </a:r>
            <a:r>
              <a:rPr lang="el-GR" b="1" dirty="0" smtClean="0"/>
              <a:t> = 128</a:t>
            </a:r>
          </a:p>
          <a:p>
            <a:pPr algn="just"/>
            <a:r>
              <a:rPr lang="el-GR" b="1" dirty="0" smtClean="0"/>
              <a:t>2</a:t>
            </a:r>
            <a:r>
              <a:rPr lang="el-GR" b="1" baseline="30000" dirty="0" smtClean="0"/>
              <a:t>8</a:t>
            </a:r>
            <a:r>
              <a:rPr lang="el-GR" b="1" dirty="0" smtClean="0"/>
              <a:t> = 256 οκταψήφιοι δυαδικοί αριθμοί / 1 οκταψήφιος δυαδικός =</a:t>
            </a:r>
            <a:r>
              <a:rPr lang="en-US" b="1" dirty="0" smtClean="0"/>
              <a:t> </a:t>
            </a:r>
            <a:r>
              <a:rPr lang="el-GR" b="1" dirty="0" smtClean="0"/>
              <a:t>8 </a:t>
            </a:r>
            <a:r>
              <a:rPr lang="en-US" b="1" dirty="0" smtClean="0"/>
              <a:t>bits =</a:t>
            </a:r>
            <a:r>
              <a:rPr lang="el-GR" b="1" dirty="0" smtClean="0"/>
              <a:t> 1 </a:t>
            </a:r>
            <a:r>
              <a:rPr lang="en-US" b="1" dirty="0" smtClean="0"/>
              <a:t>Byte</a:t>
            </a:r>
            <a:endParaRPr lang="el-GR" b="1" dirty="0" smtClean="0"/>
          </a:p>
          <a:p>
            <a:pPr algn="just"/>
            <a:r>
              <a:rPr lang="el-GR" b="1" dirty="0" smtClean="0"/>
              <a:t>2</a:t>
            </a:r>
            <a:r>
              <a:rPr lang="el-GR" b="1" baseline="30000" dirty="0" smtClean="0"/>
              <a:t>9</a:t>
            </a:r>
            <a:r>
              <a:rPr lang="el-GR" b="1" dirty="0" smtClean="0"/>
              <a:t> = 512</a:t>
            </a:r>
          </a:p>
          <a:p>
            <a:pPr algn="just"/>
            <a:r>
              <a:rPr lang="el-GR" b="1" dirty="0" smtClean="0"/>
              <a:t>2</a:t>
            </a:r>
            <a:r>
              <a:rPr lang="el-GR" b="1" baseline="30000" dirty="0" smtClean="0"/>
              <a:t>10</a:t>
            </a:r>
            <a:r>
              <a:rPr lang="el-GR" b="1" dirty="0" smtClean="0"/>
              <a:t> = 1024 = 1 </a:t>
            </a:r>
            <a:r>
              <a:rPr lang="en-US" b="1" dirty="0" smtClean="0"/>
              <a:t>Kbyte</a:t>
            </a:r>
            <a:endParaRPr lang="el-GR" b="1" dirty="0"/>
          </a:p>
        </p:txBody>
      </p:sp>
      <p:pic>
        <p:nvPicPr>
          <p:cNvPr id="3" name="2 - Εικόνα" descr="bytes-wide-768x23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4077072"/>
            <a:ext cx="4896544" cy="25120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528937"/>
            <a:ext cx="8280920" cy="5647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>
                <a:solidFill>
                  <a:srgbClr val="373A3C"/>
                </a:solidFill>
                <a:cs typeface="Arial" pitchFamily="34" charset="0"/>
              </a:rPr>
              <a:t>Ε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ίναι τα: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Kilobyte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(</a:t>
            </a: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Κιλομπάιτ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1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kB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= 1.024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= 2</a:t>
            </a:r>
            <a:r>
              <a:rPr kumimoji="0" lang="el-GR" b="0" i="0" u="none" strike="noStrike" cap="none" normalizeH="0" baseline="3000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10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 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373A3C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Megabyte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(</a:t>
            </a: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Μεγαμπάιτ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1 MB = 1.048.576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= 1024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kilobytes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= 2</a:t>
            </a:r>
            <a:r>
              <a:rPr kumimoji="0" lang="el-GR" b="0" i="0" u="none" strike="noStrike" cap="none" normalizeH="0" baseline="3000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20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 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373A3C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Gigabyte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(</a:t>
            </a: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Γιγαμπάιτ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1 GB = 1.073.741.824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= 2</a:t>
            </a:r>
            <a:r>
              <a:rPr kumimoji="0" lang="el-GR" b="0" i="0" u="none" strike="noStrike" cap="none" normalizeH="0" baseline="3000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30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 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373A3C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Terabyte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(</a:t>
            </a: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Τεραμπάιτ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1 TB = 1.099.511.627.776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= 2</a:t>
            </a:r>
            <a:r>
              <a:rPr kumimoji="0" lang="el-GR" b="0" i="0" u="none" strike="noStrike" cap="none" normalizeH="0" baseline="3000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40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 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373A3C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Petabyte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(</a:t>
            </a: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Πεταμπάιτ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1 PB = 1.125.899.906.842.624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= 2</a:t>
            </a:r>
            <a:r>
              <a:rPr kumimoji="0" lang="el-GR" b="0" i="0" u="none" strike="noStrike" cap="none" normalizeH="0" baseline="3000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50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 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373A3C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Exabyte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(</a:t>
            </a: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Εξαμπάιτ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1 EB = 1.152.921.504.606.846.976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= 2</a:t>
            </a:r>
            <a:r>
              <a:rPr kumimoji="0" lang="el-GR" b="0" i="0" u="none" strike="noStrike" cap="none" normalizeH="0" baseline="3000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60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 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373A3C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Zettabyte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(</a:t>
            </a: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Ζεταμπάιτ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1 ΖB = 1.180.591.620.717.411.303.424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= 2</a:t>
            </a:r>
            <a:r>
              <a:rPr kumimoji="0" lang="el-GR" b="0" i="0" u="none" strike="noStrike" cap="none" normalizeH="0" baseline="3000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70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 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373A3C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Yottabyte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(</a:t>
            </a: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Γιωταμπάιτ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)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1 YB = 1.208.925.819.614.629.174.706.176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 = 2</a:t>
            </a:r>
            <a:r>
              <a:rPr kumimoji="0" lang="el-GR" b="0" i="0" u="none" strike="noStrike" cap="none" normalizeH="0" baseline="3000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80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 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373A3C"/>
                </a:solidFill>
                <a:effectLst/>
                <a:cs typeface="Arial" pitchFamily="34" charset="0"/>
              </a:rPr>
              <a:t>bytes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373A3C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000" dirty="0" smtClean="0">
                <a:cs typeface="Arial" pitchFamily="34" charset="0"/>
              </a:rPr>
              <a:t>Συνήθως στο μυαλό μας και για διευκόλυνσή μας στη συνειδητοποίηση των μεγεθών κάνουμε την εξής απλούστευση 1</a:t>
            </a:r>
            <a:r>
              <a:rPr lang="en-US" sz="2000" dirty="0" smtClean="0">
                <a:cs typeface="Arial" pitchFamily="34" charset="0"/>
              </a:rPr>
              <a:t>Kb ~= 1000 byte (</a:t>
            </a:r>
            <a:r>
              <a:rPr lang="el-GR" sz="2000" dirty="0" smtClean="0">
                <a:cs typeface="Arial" pitchFamily="34" charset="0"/>
              </a:rPr>
              <a:t>και όχι 1024).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2915816" y="188640"/>
            <a:ext cx="34881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l-GR" sz="2400" b="1" i="0" u="none" strike="noStrike" normalizeH="0" baseline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-apple-system"/>
                <a:cs typeface="Arial" pitchFamily="34" charset="0"/>
              </a:rPr>
              <a:t>Πολλαπλάσια του </a:t>
            </a:r>
            <a:r>
              <a:rPr kumimoji="0" lang="el-GR" sz="2400" b="1" i="0" u="none" strike="noStrike" normalizeH="0" baseline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-apple-system"/>
                <a:cs typeface="Arial" pitchFamily="34" charset="0"/>
              </a:rPr>
              <a:t>byte</a:t>
            </a:r>
            <a:endParaRPr lang="el-GR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23528" y="260648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Και φυσικά με αυτά τα μεγέθη μετράμε τον ΑΠΟΘΗΚΕΥΤΙΚΟ ΧΩΡΟ που καταλαμβάνει κάθε σύνολο πληροφορίας σε ένα ψηφιακό μέσο.</a:t>
            </a:r>
            <a:endParaRPr lang="el-GR" sz="2000" dirty="0"/>
          </a:p>
        </p:txBody>
      </p:sp>
      <p:pic>
        <p:nvPicPr>
          <p:cNvPr id="3" name="2 - Εικόνα" descr="ΜΕΓΕΘΗ ΑΡΧΕΙΩΝ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124744"/>
            <a:ext cx="7956376" cy="45109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23528" y="188640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Από την εποχή του Διαδικτύου όμως και μετά παρουσιάστηκε και μια άλλη μονάδα που σχετίζεται με τα </a:t>
            </a:r>
            <a:r>
              <a:rPr lang="en-US" sz="2000" dirty="0" smtClean="0"/>
              <a:t>bits </a:t>
            </a:r>
            <a:r>
              <a:rPr lang="el-GR" sz="2000" dirty="0" smtClean="0"/>
              <a:t>και με την ταχύτητα που αυτά μπορούν να μεταφερθούν μέσω των ψηφιακών γραμμών μετάδοσης δεδομένων.</a:t>
            </a:r>
          </a:p>
          <a:p>
            <a:pPr algn="just"/>
            <a:r>
              <a:rPr lang="el-GR" sz="2000" b="1" dirty="0" smtClean="0"/>
              <a:t>Η μονάδα </a:t>
            </a:r>
            <a:r>
              <a:rPr lang="en-US" sz="2000" b="1" dirty="0" smtClean="0"/>
              <a:t>bps (bits per second) </a:t>
            </a:r>
            <a:r>
              <a:rPr lang="el-GR" sz="2000" b="1" dirty="0" smtClean="0"/>
              <a:t>μετράει τον ρυθμό μετάδοσης / ταχύτητα μετάδοσης δεδομένων. </a:t>
            </a:r>
            <a:r>
              <a:rPr lang="el-GR" sz="2000" dirty="0" smtClean="0"/>
              <a:t>Με τη μονάδα αυτή μετράμε πόσο γρήγορο είναι το </a:t>
            </a:r>
            <a:r>
              <a:rPr lang="en-US" sz="2000" dirty="0" smtClean="0"/>
              <a:t>Internet </a:t>
            </a:r>
            <a:r>
              <a:rPr lang="el-GR" sz="2000" dirty="0" smtClean="0"/>
              <a:t>στην περιοχή μας, με τι ταχύτητα κατεβάζουμε (</a:t>
            </a:r>
            <a:r>
              <a:rPr lang="en-US" sz="2000" dirty="0" smtClean="0"/>
              <a:t>download) </a:t>
            </a:r>
            <a:r>
              <a:rPr lang="el-GR" sz="2000" dirty="0" smtClean="0"/>
              <a:t>ή ανεβάζουμε </a:t>
            </a:r>
            <a:r>
              <a:rPr lang="en-US" sz="2000" dirty="0" smtClean="0"/>
              <a:t>(upload) </a:t>
            </a:r>
            <a:r>
              <a:rPr lang="el-GR" sz="2000" dirty="0" smtClean="0"/>
              <a:t>δεδομένα. Π.χ. εάν έχετε μια γραμμή 100</a:t>
            </a:r>
            <a:r>
              <a:rPr lang="en-US" sz="2000" dirty="0" smtClean="0"/>
              <a:t>Mbps </a:t>
            </a:r>
            <a:r>
              <a:rPr lang="el-GR" sz="2000" dirty="0" smtClean="0"/>
              <a:t>η (ονομαστική) ταχύτητα μετάδοσης είναι </a:t>
            </a:r>
            <a:r>
              <a:rPr lang="en-US" sz="2000" dirty="0" smtClean="0"/>
              <a:t>100</a:t>
            </a:r>
            <a:r>
              <a:rPr lang="el-GR" sz="2000" dirty="0" smtClean="0"/>
              <a:t> εκατομμύρια </a:t>
            </a:r>
            <a:r>
              <a:rPr lang="en-US" sz="2000" dirty="0" smtClean="0"/>
              <a:t>bits </a:t>
            </a:r>
            <a:r>
              <a:rPr lang="el-GR" sz="2000" dirty="0" smtClean="0"/>
              <a:t>το δευτερόλεπτο. Και προσοχή όταν βλέπετε </a:t>
            </a:r>
            <a:r>
              <a:rPr lang="en-US" sz="2000" dirty="0" err="1" smtClean="0"/>
              <a:t>MBps</a:t>
            </a:r>
            <a:r>
              <a:rPr lang="en-US" sz="2000" dirty="0" smtClean="0"/>
              <a:t> </a:t>
            </a:r>
            <a:r>
              <a:rPr lang="el-GR" sz="2000" dirty="0" smtClean="0"/>
              <a:t>τότε το Β αναφέρεται σε </a:t>
            </a:r>
            <a:r>
              <a:rPr lang="en-US" sz="2000" dirty="0" smtClean="0"/>
              <a:t>Byte </a:t>
            </a:r>
            <a:r>
              <a:rPr lang="el-GR" sz="2000" dirty="0" smtClean="0"/>
              <a:t>και πρέπει να πολλαπλασιάζεται με το 8 δηλαδή 10</a:t>
            </a:r>
            <a:r>
              <a:rPr lang="en-US" sz="2000" dirty="0" err="1" smtClean="0"/>
              <a:t>MBps</a:t>
            </a:r>
            <a:r>
              <a:rPr lang="en-US" sz="2000" dirty="0" smtClean="0"/>
              <a:t> = 10*8 Mbps = 80 Mbps. </a:t>
            </a:r>
            <a:r>
              <a:rPr lang="el-GR" sz="2000" dirty="0" smtClean="0"/>
              <a:t>Πατήστε στην 1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εικόνα ή στο σύνδεσμο για να μετρήσετε την ταχύτητα της γραμμής στο σπίτι σας.</a:t>
            </a:r>
            <a:endParaRPr lang="el-GR" sz="2000" b="1" dirty="0" smtClean="0"/>
          </a:p>
        </p:txBody>
      </p:sp>
      <p:pic>
        <p:nvPicPr>
          <p:cNvPr id="3" name="2 - Εικόνα" descr="okla test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005064"/>
            <a:ext cx="2595829" cy="2017751"/>
          </a:xfrm>
          <a:prstGeom prst="rect">
            <a:avLst/>
          </a:prstGeom>
        </p:spPr>
      </p:pic>
      <p:pic>
        <p:nvPicPr>
          <p:cNvPr id="4" name="3 - Εικόνα" descr="download.jpg"/>
          <p:cNvPicPr>
            <a:picLocks noChangeAspect="1"/>
          </p:cNvPicPr>
          <p:nvPr/>
        </p:nvPicPr>
        <p:blipFill>
          <a:blip r:embed="rId4" cstate="print"/>
          <a:srcRect l="13776" t="20504" r="32675" b="14359"/>
          <a:stretch>
            <a:fillRect/>
          </a:stretch>
        </p:blipFill>
        <p:spPr>
          <a:xfrm>
            <a:off x="3131840" y="4005064"/>
            <a:ext cx="2604516" cy="2029990"/>
          </a:xfrm>
          <a:prstGeom prst="rect">
            <a:avLst/>
          </a:prstGeom>
        </p:spPr>
      </p:pic>
      <p:pic>
        <p:nvPicPr>
          <p:cNvPr id="5" name="4 - Εικόνα" descr="uploa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84168" y="4005064"/>
            <a:ext cx="2717049" cy="2016223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2123728" y="60212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www.speedtest.net</a:t>
            </a:r>
            <a:r>
              <a:rPr lang="en-US" dirty="0" smtClean="0"/>
              <a:t> 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517</Words>
  <Application>Microsoft Office PowerPoint</Application>
  <PresentationFormat>Προβολή στην οθόνη (4:3)</PresentationFormat>
  <Paragraphs>90</Paragraphs>
  <Slides>7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0 ή 1 – Bit –Byte – K, M, G, T…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 – Byte – K, M, G, T, P – 0 ή 1</dc:title>
  <dc:creator>KATERINA MICHOU</dc:creator>
  <cp:lastModifiedBy>KATERINA MICHOU</cp:lastModifiedBy>
  <cp:revision>16</cp:revision>
  <dcterms:created xsi:type="dcterms:W3CDTF">2021-09-02T07:12:04Z</dcterms:created>
  <dcterms:modified xsi:type="dcterms:W3CDTF">2021-09-02T09:49:48Z</dcterms:modified>
</cp:coreProperties>
</file>