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8" r:id="rId3"/>
    <p:sldId id="259" r:id="rId4"/>
    <p:sldId id="260" r:id="rId5"/>
    <p:sldId id="261" r:id="rId6"/>
    <p:sldId id="262" r:id="rId7"/>
    <p:sldId id="264" r:id="rId8"/>
    <p:sldId id="267" r:id="rId9"/>
    <p:sldId id="268" r:id="rId10"/>
    <p:sldId id="269" r:id="rId11"/>
    <p:sldId id="263" r:id="rId12"/>
    <p:sldId id="270" r:id="rId13"/>
    <p:sldId id="265" r:id="rId14"/>
    <p:sldId id="271" r:id="rId15"/>
    <p:sldId id="266" r:id="rId16"/>
    <p:sldId id="272" r:id="rId17"/>
    <p:sldId id="273" r:id="rId18"/>
    <p:sldId id="274"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3024" y="-11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C3C2A-583C-4BDD-B7C1-47AEC443C2E1}" type="datetimeFigureOut">
              <a:rPr lang="el-GR" smtClean="0"/>
              <a:pPr/>
              <a:t>9/1/2021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ED14D-AE8C-4448-B81B-2F0669F896CA}"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70ED14D-AE8C-4448-B81B-2F0669F896CA}"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70ED14D-AE8C-4448-B81B-2F0669F896CA}"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70ED14D-AE8C-4448-B81B-2F0669F896CA}"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70ED14D-AE8C-4448-B81B-2F0669F896CA}"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70ED14D-AE8C-4448-B81B-2F0669F896CA}"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70ED14D-AE8C-4448-B81B-2F0669F896CA}"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70ED14D-AE8C-4448-B81B-2F0669F896CA}"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70ED14D-AE8C-4448-B81B-2F0669F896CA}"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70ED14D-AE8C-4448-B81B-2F0669F896CA}"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70ED14D-AE8C-4448-B81B-2F0669F896CA}" type="slidenum">
              <a:rPr lang="el-GR" smtClean="0"/>
              <a:pPr/>
              <a:t>18</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70ED14D-AE8C-4448-B81B-2F0669F896CA}"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70ED14D-AE8C-4448-B81B-2F0669F896CA}"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70ED14D-AE8C-4448-B81B-2F0669F896CA}"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70ED14D-AE8C-4448-B81B-2F0669F896CA}"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70ED14D-AE8C-4448-B81B-2F0669F896CA}"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70ED14D-AE8C-4448-B81B-2F0669F896CA}"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70ED14D-AE8C-4448-B81B-2F0669F896CA}"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70ED14D-AE8C-4448-B81B-2F0669F896CA}"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3393A13C-0E29-4848-AD1F-70B28DAA398E}" type="datetimeFigureOut">
              <a:rPr lang="el-GR" smtClean="0"/>
              <a:pPr/>
              <a:t>9/1/2021</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A1E05D75-9791-41D4-9425-700B67B5A82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3A13C-0E29-4848-AD1F-70B28DAA398E}" type="datetimeFigureOut">
              <a:rPr lang="el-GR" smtClean="0"/>
              <a:pPr/>
              <a:t>9/1/2021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1E05D75-9791-41D4-9425-700B67B5A82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3A13C-0E29-4848-AD1F-70B28DAA398E}" type="datetimeFigureOut">
              <a:rPr lang="el-GR" smtClean="0"/>
              <a:pPr/>
              <a:t>9/1/2021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1E05D75-9791-41D4-9425-700B67B5A82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3393A13C-0E29-4848-AD1F-70B28DAA398E}" type="datetimeFigureOut">
              <a:rPr lang="el-GR" smtClean="0"/>
              <a:pPr/>
              <a:t>9/1/2021</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A1E05D75-9791-41D4-9425-700B67B5A82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3393A13C-0E29-4848-AD1F-70B28DAA398E}" type="datetimeFigureOut">
              <a:rPr lang="el-GR" smtClean="0"/>
              <a:pPr/>
              <a:t>9/1/2021</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A1E05D75-9791-41D4-9425-700B67B5A82A}"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3393A13C-0E29-4848-AD1F-70B28DAA398E}" type="datetimeFigureOut">
              <a:rPr lang="el-GR" smtClean="0"/>
              <a:pPr/>
              <a:t>9/1/2021</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A1E05D75-9791-41D4-9425-700B67B5A82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3393A13C-0E29-4848-AD1F-70B28DAA398E}" type="datetimeFigureOut">
              <a:rPr lang="el-GR" smtClean="0"/>
              <a:pPr/>
              <a:t>9/1/2021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A1E05D75-9791-41D4-9425-700B67B5A82A}"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3393A13C-0E29-4848-AD1F-70B28DAA398E}" type="datetimeFigureOut">
              <a:rPr lang="el-GR" smtClean="0"/>
              <a:pPr/>
              <a:t>9/1/2021</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1E05D75-9791-41D4-9425-700B67B5A82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3393A13C-0E29-4848-AD1F-70B28DAA398E}" type="datetimeFigureOut">
              <a:rPr lang="el-GR" smtClean="0"/>
              <a:pPr/>
              <a:t>9/1/2021</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1E05D75-9791-41D4-9425-700B67B5A82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3393A13C-0E29-4848-AD1F-70B28DAA398E}" type="datetimeFigureOut">
              <a:rPr lang="el-GR" smtClean="0"/>
              <a:pPr/>
              <a:t>9/1/2021</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1E05D75-9791-41D4-9425-700B67B5A82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3393A13C-0E29-4848-AD1F-70B28DAA398E}" type="datetimeFigureOut">
              <a:rPr lang="el-GR" smtClean="0"/>
              <a:pPr/>
              <a:t>9/1/2021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A1E05D75-9791-41D4-9425-700B67B5A82A}"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393A13C-0E29-4848-AD1F-70B28DAA398E}" type="datetimeFigureOut">
              <a:rPr lang="el-GR" smtClean="0"/>
              <a:pPr/>
              <a:t>9/1/2021</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1E05D75-9791-41D4-9425-700B67B5A82A}"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dpa.gr/portal/page?_pageid=33,123437&amp;_dad=portal&amp;_schema=PORTA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www.dpa.gr/portal/page?_pageid=33,15048&amp;_dad=portal&amp;_schema=PORTA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gdprgreece.com/article/5/gdpr"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hyperlink" Target="http://www.dpa.gr/" TargetMode="External"/><Relationship Id="rId7" Type="http://schemas.openxmlformats.org/officeDocument/2006/relationships/hyperlink" Target="https://www.gdprgreece.com/article/5/gdpr"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www.dpa.gr/portal/page?_pageid=33,203097&amp;_dad=portal&amp;_schema=PORTAL" TargetMode="External"/><Relationship Id="rId5" Type="http://schemas.openxmlformats.org/officeDocument/2006/relationships/hyperlink" Target="https://eur-lex.europa.eu/legal-content/EL/TXT/?uri=CELEX:32016R0679" TargetMode="External"/><Relationship Id="rId4" Type="http://schemas.openxmlformats.org/officeDocument/2006/relationships/hyperlink" Target="http://www.gdprgreece.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dpa.gr/portal/page?_pageid=33,18990&amp;_dad=portal&amp;_schema=PORTA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dpa.gr/portal/page?_pageid=33,18990&amp;_dad=portal&amp;_schema=PORTA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dpa.gr/portal/page?_pageid=33,18990&amp;_dad=portal&amp;_schema=PORTA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51520" y="188640"/>
            <a:ext cx="8712968" cy="1872208"/>
          </a:xfrm>
        </p:spPr>
        <p:txBody>
          <a:bodyPr>
            <a:normAutofit/>
          </a:bodyPr>
          <a:lstStyle/>
          <a:p>
            <a:r>
              <a:rPr lang="en-US" b="1" smtClean="0"/>
              <a:t>GDPR </a:t>
            </a:r>
            <a:r>
              <a:rPr lang="en-US" b="1" dirty="0" smtClean="0"/>
              <a:t>– General Data Protection Regulation</a:t>
            </a:r>
            <a:endParaRPr lang="el-GR" b="1" dirty="0"/>
          </a:p>
        </p:txBody>
      </p:sp>
      <p:pic>
        <p:nvPicPr>
          <p:cNvPr id="4" name="3 - Εικόνα" descr="gdpr.jpg"/>
          <p:cNvPicPr>
            <a:picLocks noChangeAspect="1"/>
          </p:cNvPicPr>
          <p:nvPr/>
        </p:nvPicPr>
        <p:blipFill>
          <a:blip r:embed="rId3" cstate="print"/>
          <a:stretch>
            <a:fillRect/>
          </a:stretch>
        </p:blipFill>
        <p:spPr>
          <a:xfrm>
            <a:off x="0" y="2286000"/>
            <a:ext cx="9144000" cy="4572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692696"/>
            <a:ext cx="8496944" cy="5693866"/>
          </a:xfrm>
          <a:prstGeom prst="rect">
            <a:avLst/>
          </a:prstGeom>
        </p:spPr>
        <p:txBody>
          <a:bodyPr wrap="square">
            <a:spAutoFit/>
          </a:bodyPr>
          <a:lstStyle/>
          <a:p>
            <a:pPr indent="457200" algn="just"/>
            <a:r>
              <a:rPr lang="el-G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Ως </a:t>
            </a:r>
            <a:r>
              <a:rPr lang="el-GR" sz="4000"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τρίτος</a:t>
            </a:r>
            <a:r>
              <a:rPr lang="el-G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ορίζεται κάθε φυσικό ή νομικό πρόσωπο, δημόσια αρχή ή υπηρεσία, ή οποιοσδήποτε άλλος οργανισμός, εκτός από το υποκείμενο των δεδομένων, τον υπεύθυνο επεξεργασίας και τα πρόσωπα που είναι εξουσιοδοτημένα να επεξεργάζονται τα δεδομένα προσωπικού χαρακτήρα, εφόσον ενεργούν υπό την άμεση εποπτεία ή για λογαριασμό του υπεύθυνου επεξεργασίας.</a:t>
            </a:r>
            <a:endParaRPr lang="el-G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95536" y="836712"/>
            <a:ext cx="8496944" cy="5078313"/>
          </a:xfrm>
          <a:prstGeom prst="rect">
            <a:avLst/>
          </a:prstGeom>
        </p:spPr>
        <p:txBody>
          <a:bodyPr wrap="square">
            <a:spAutoFit/>
          </a:bodyPr>
          <a:lstStyle/>
          <a:p>
            <a:pPr indent="457200" algn="just"/>
            <a:r>
              <a:rPr lang="el-G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Ο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GDPR </a:t>
            </a:r>
            <a:r>
              <a:rPr lang="el-G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περιγράφει και μάλιστα ενισχύει τα δικαιώματα του </a:t>
            </a:r>
            <a:r>
              <a:rPr lang="el-GR" sz="3600" b="1" i="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Υποκειμένου των δεδομένων.</a:t>
            </a:r>
          </a:p>
          <a:p>
            <a:pPr indent="457200" algn="just"/>
            <a:r>
              <a:rPr lang="el-G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Θέτει δε μια σειρά νέων υποχρεώσεων στους Οργανισμούς σχετικά με την επεξεργασία των προσωπικών δεδομένων σε όλο τον κύκλο ζωής τους (από τη συλλογή τους έως και την καταστροφή τους).</a:t>
            </a:r>
            <a:endParaRPr lang="el-G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476671"/>
            <a:ext cx="8424936" cy="6124754"/>
          </a:xfrm>
          <a:prstGeom prst="rect">
            <a:avLst/>
          </a:prstGeom>
        </p:spPr>
        <p:txBody>
          <a:bodyPr wrap="square">
            <a:spAutoFit/>
          </a:bodyPr>
          <a:lstStyle/>
          <a:p>
            <a:pPr indent="457200" algn="just"/>
            <a:r>
              <a:rPr lang="el-G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Ο σεβασμός και η προστασία της αξιοπρέπειας, της ιδιωτικής ζωής και της ελεύθερης ανάπτυξης της προσωπικότητας αποτελούν πρωταρχική επιδίωξη κάθε δημοκρατικής κοινωνίας. </a:t>
            </a:r>
            <a:endParaRPr lang="el-G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indent="457200" algn="just"/>
            <a:r>
              <a:rPr lang="el-G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Το δικαίωμα στην ιδιωτικότητα εξασφαλίζει σε κάθε άτομο μια σφαίρα μέσα στην οποία κυριαρχεί ΜΟΝΟ αυτό και στην οποία δεν μπορεί να διεισδύσει κανένας άλλος.</a:t>
            </a:r>
          </a:p>
          <a:p>
            <a:pPr indent="457200" algn="just"/>
            <a:endParaRPr lang="el-G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95536" y="476672"/>
            <a:ext cx="8496944" cy="5632311"/>
          </a:xfrm>
          <a:prstGeom prst="rect">
            <a:avLst/>
          </a:prstGeom>
        </p:spPr>
        <p:txBody>
          <a:bodyPr wrap="square">
            <a:spAutoFit/>
          </a:bodyPr>
          <a:lstStyle/>
          <a:p>
            <a:pPr indent="457200" algn="just"/>
            <a:r>
              <a:rPr lang="el-G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Η σφαίρα αυτή μπορεί να περιλαμβάνει :</a:t>
            </a:r>
          </a:p>
          <a:p>
            <a:pPr indent="457200" algn="just"/>
            <a:r>
              <a:rPr lang="el-G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Τη σχέση μας με άλλους</a:t>
            </a:r>
          </a:p>
          <a:p>
            <a:pPr indent="457200" algn="just"/>
            <a:r>
              <a:rPr lang="el-G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Την οικονομική μας κατάσταση</a:t>
            </a:r>
          </a:p>
          <a:p>
            <a:pPr indent="457200" algn="just"/>
            <a:r>
              <a:rPr lang="el-G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Τις προστριβές μας </a:t>
            </a:r>
          </a:p>
          <a:p>
            <a:pPr indent="457200" algn="just"/>
            <a:r>
              <a:rPr lang="el-G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Την κατάσταση της υγείας μας, κλπ.</a:t>
            </a:r>
          </a:p>
          <a:p>
            <a:pPr indent="457200" algn="just"/>
            <a:endParaRPr lang="el-G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indent="457200" algn="just"/>
            <a:r>
              <a:rPr lang="el-G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Αυτή η σφαίρα απορρήτου είναι πολύ σημαντική για κάθε έναν από εμάς διότι συμβάλλει στην ανάπτυξη της προσωπικότητάς μας.</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404664"/>
            <a:ext cx="8496944" cy="6001643"/>
          </a:xfrm>
          <a:prstGeom prst="rect">
            <a:avLst/>
          </a:prstGeom>
        </p:spPr>
        <p:txBody>
          <a:bodyPr wrap="square">
            <a:spAutoFit/>
          </a:bodyPr>
          <a:lstStyle/>
          <a:p>
            <a:pPr indent="457200" algn="just"/>
            <a:r>
              <a:rPr lang="el-G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Η τεράστια πρόοδος της πληροφορικής, η ανάπτυξη νέων τεχνολογιών, οι νέες μορφές διαφήμισης και ηλεκτρονικών συναλλαγών και η ανάγκη της ηλεκτρονικής οργάνωσης του κράτους έχουν σαν συνέπεια την αυξημένη ζήτηση προσωπικών πληροφοριών από τον ιδιωτικό και δημόσιο τομέα. Η ανεξέλεγκτη καταχώριση και επεξεργασία των προσωπικών δεδομένων σε ηλεκτρονικά και χειρόγραφα αρχεία υπηρεσιών, εταιρειών και οργανισμών μπορεί να δημιουργήσει προβλήματα στην ιδιωτική ζωή του πολίτη . </a:t>
            </a:r>
            <a:endParaRPr lang="el-G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23528" y="188640"/>
            <a:ext cx="8496944" cy="6432530"/>
          </a:xfrm>
          <a:prstGeom prst="rect">
            <a:avLst/>
          </a:prstGeom>
        </p:spPr>
        <p:txBody>
          <a:bodyPr wrap="square">
            <a:spAutoFit/>
          </a:bodyPr>
          <a:lstStyle/>
          <a:p>
            <a:pPr indent="457200" algn="just"/>
            <a:r>
              <a:rPr lang="el-G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Οι κίνδυνοι αυτοί αυξάνονται με τις νέες δυνατότητες ταχύτατης μεταφοράς πληροφοριών παγκοσμίως μέσω του Διαδικτύου.</a:t>
            </a:r>
          </a:p>
          <a:p>
            <a:pPr indent="457200" algn="just"/>
            <a:r>
              <a:rPr lang="el-G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Για την προστασία του ατόμου εν’ όψη λοιπόν των νέων δεδομένων στην Ελλάδα ιδρύθηκε </a:t>
            </a:r>
            <a:r>
              <a:rPr lang="el-G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με τον </a:t>
            </a:r>
            <a:r>
              <a:rPr lang="el-GR" sz="4000"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3"/>
              </a:rPr>
              <a:t>Νόμο 2472/97</a:t>
            </a:r>
            <a:r>
              <a:rPr lang="el-G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ως ανεξάρτητος διοικητικός φορέας η </a:t>
            </a:r>
            <a:r>
              <a:rPr lang="el-GR" sz="4000"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l-GR" sz="4000"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4"/>
              </a:rPr>
              <a:t>Αρχή Προστασίας Δεδομένων Προσωπικού Χαρακτήρα</a:t>
            </a:r>
            <a:r>
              <a:rPr lang="el-GR" sz="4000"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l-G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που λειτουργεί </a:t>
            </a:r>
            <a:r>
              <a:rPr lang="el-GR" sz="4000"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από τον Νοέμβριο του 1997.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260648"/>
            <a:ext cx="8496944" cy="6186309"/>
          </a:xfrm>
          <a:prstGeom prst="rect">
            <a:avLst/>
          </a:prstGeom>
        </p:spPr>
        <p:txBody>
          <a:bodyPr wrap="square">
            <a:spAutoFit/>
          </a:bodyPr>
          <a:lstStyle/>
          <a:p>
            <a:pPr indent="457200" algn="just"/>
            <a:r>
              <a:rPr lang="el-G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Η Αρχή Προστασίας Δεδομένων Προσωπικού Χαρακτήρα (Α.Π.Δ.Π.Χ.) είναι ανεξάρτητη δημόσια αρχή που δεν υπόκειται σε οποιονδήποτε διοικητικό έλεγχο και εδρεύει στην Αθήνα. Αποστολή της είναι η εποπτεία της εφαρμογής των νόμων και άλλων ρυθμίσεων που αφορούν στην προστασία του ατόμου από την επεξεργασία δεδομένων προσωπικού </a:t>
            </a:r>
            <a:r>
              <a:rPr lang="el-G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χαρακτήρα</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l-G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Το έργο αυτής της αρχής έρχεται να «υποστηρίξει» ο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GDPR.</a:t>
            </a:r>
            <a:endParaRPr lang="el-G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3"/>
          </p:cNvPr>
          <p:cNvPicPr>
            <a:picLocks noChangeAspect="1" noChangeArrowheads="1"/>
          </p:cNvPicPr>
          <p:nvPr/>
        </p:nvPicPr>
        <p:blipFill>
          <a:blip r:embed="rId4" cstate="print"/>
          <a:srcRect t="3234" r="189" b="7867"/>
          <a:stretch>
            <a:fillRect/>
          </a:stretch>
        </p:blipFill>
        <p:spPr bwMode="auto">
          <a:xfrm>
            <a:off x="0" y="0"/>
            <a:ext cx="9144000" cy="4869160"/>
          </a:xfrm>
          <a:prstGeom prst="rect">
            <a:avLst/>
          </a:prstGeom>
          <a:noFill/>
          <a:ln w="9525">
            <a:noFill/>
            <a:miter lim="800000"/>
            <a:headEnd/>
            <a:tailEnd/>
          </a:ln>
        </p:spPr>
      </p:pic>
      <p:sp>
        <p:nvSpPr>
          <p:cNvPr id="3" name="2 - TextBox"/>
          <p:cNvSpPr txBox="1"/>
          <p:nvPr/>
        </p:nvSpPr>
        <p:spPr>
          <a:xfrm>
            <a:off x="179512" y="4919008"/>
            <a:ext cx="8640960" cy="1938992"/>
          </a:xfrm>
          <a:prstGeom prst="rect">
            <a:avLst/>
          </a:prstGeom>
          <a:noFill/>
        </p:spPr>
        <p:txBody>
          <a:bodyPr wrap="square" rtlCol="0">
            <a:spAutoFit/>
          </a:bodyPr>
          <a:lstStyle/>
          <a:p>
            <a:pPr indent="457200" algn="just"/>
            <a:r>
              <a:rPr lang="el-G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Στο ΠΡΟΦΙΛ της παραπάνω ιστοσελίδας θα έχετε τη δυνατότητα να δείτε τα ιδρυτικά στελέχη της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GDPR Greece</a:t>
            </a:r>
            <a:r>
              <a:rPr lang="el-G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καθώς επίσης το σε ποιους απευθύνεται και ποιος είναι ο ρόλος της. Θα βρείτε επίσης έναν τομέα που μελλοντικά θα αποτελεί μια πολλά υποσχόμενη αγορά εργασίας.</a:t>
            </a:r>
            <a:endParaRPr lang="el-G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67544" y="4509120"/>
            <a:ext cx="8280920" cy="2031325"/>
          </a:xfrm>
          <a:prstGeom prst="rect">
            <a:avLst/>
          </a:prstGeom>
          <a:noFill/>
        </p:spPr>
        <p:txBody>
          <a:bodyPr wrap="square" rtlCol="0">
            <a:spAutoFit/>
          </a:bodyPr>
          <a:lstStyle/>
          <a:p>
            <a:pPr algn="just"/>
            <a:r>
              <a:rPr lang="el-GR" b="1" dirty="0" smtClean="0"/>
              <a:t>Πηγές : </a:t>
            </a:r>
            <a:r>
              <a:rPr lang="en-US" b="1" dirty="0" err="1" smtClean="0"/>
              <a:t>mathesis</a:t>
            </a:r>
            <a:r>
              <a:rPr lang="en-US" b="1" dirty="0" smtClean="0"/>
              <a:t> – </a:t>
            </a:r>
            <a:r>
              <a:rPr lang="el-GR" b="1" dirty="0" smtClean="0"/>
              <a:t>Ο </a:t>
            </a:r>
            <a:r>
              <a:rPr lang="en-US" b="1" dirty="0" smtClean="0"/>
              <a:t>GDPR </a:t>
            </a:r>
            <a:r>
              <a:rPr lang="el-GR" b="1" dirty="0" smtClean="0"/>
              <a:t>και οι 40 κλέφτες,</a:t>
            </a:r>
            <a:r>
              <a:rPr lang="el-GR" b="1" dirty="0"/>
              <a:t> </a:t>
            </a:r>
            <a:r>
              <a:rPr lang="en-US" b="1" dirty="0" smtClean="0"/>
              <a:t>el.wikipedia.org , </a:t>
            </a:r>
          </a:p>
          <a:p>
            <a:pPr algn="just"/>
            <a:r>
              <a:rPr lang="en-US" b="1" dirty="0" smtClean="0">
                <a:hlinkClick r:id="rId3"/>
              </a:rPr>
              <a:t>www.dpa.gr</a:t>
            </a:r>
            <a:r>
              <a:rPr lang="en-US" b="1" dirty="0" smtClean="0"/>
              <a:t> </a:t>
            </a:r>
            <a:endParaRPr lang="el-GR" b="1" dirty="0"/>
          </a:p>
          <a:p>
            <a:pPr algn="just"/>
            <a:r>
              <a:rPr lang="el-GR" b="1" u="sng" dirty="0" err="1" smtClean="0">
                <a:hlinkClick r:id="rId4"/>
              </a:rPr>
              <a:t>www.gdprgreece.co</a:t>
            </a:r>
            <a:r>
              <a:rPr lang="en-US" b="1" u="sng" dirty="0" smtClean="0">
                <a:hlinkClick r:id="rId4"/>
              </a:rPr>
              <a:t>m</a:t>
            </a:r>
            <a:r>
              <a:rPr lang="en-US" b="1" u="sng" dirty="0" smtClean="0"/>
              <a:t>, </a:t>
            </a:r>
          </a:p>
          <a:p>
            <a:pPr algn="just"/>
            <a:r>
              <a:rPr lang="en-US" b="1" dirty="0" smtClean="0">
                <a:hlinkClick r:id="rId5"/>
              </a:rPr>
              <a:t>https://eur-lex.europa.eu/legal-content/EL/TXT/?uri=CELEX%3A32016R0679</a:t>
            </a:r>
            <a:r>
              <a:rPr lang="el-GR" b="1" dirty="0" smtClean="0"/>
              <a:t>, </a:t>
            </a:r>
            <a:r>
              <a:rPr lang="en-US" b="1" dirty="0" smtClean="0">
                <a:hlinkClick r:id="rId6"/>
              </a:rPr>
              <a:t>https://www.dpa.gr/portal/page?_pageid=33,203097&amp;_dad=portal&amp;_schema=PORTAL</a:t>
            </a:r>
            <a:endParaRPr lang="el-GR" b="1" u="sng" dirty="0">
              <a:hlinkClick r:id="rId7"/>
            </a:endParaRPr>
          </a:p>
          <a:p>
            <a:r>
              <a:rPr lang="el-GR" dirty="0" smtClean="0"/>
              <a:t> </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Κατακόρυφος πάπυρος"/>
          <p:cNvSpPr/>
          <p:nvPr/>
        </p:nvSpPr>
        <p:spPr>
          <a:xfrm>
            <a:off x="611560" y="548680"/>
            <a:ext cx="7920880" cy="5472608"/>
          </a:xfrm>
          <a:prstGeom prst="verticalScroll">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l-GR" sz="6000" b="1" dirty="0" smtClean="0">
                <a:ln/>
                <a:solidFill>
                  <a:schemeClr val="accent3"/>
                </a:solidFill>
                <a:latin typeface="Segoe Print" pitchFamily="2" charset="0"/>
              </a:rPr>
              <a:t>Γ Κ Π Δ</a:t>
            </a:r>
          </a:p>
          <a:p>
            <a:pPr algn="ctr"/>
            <a:r>
              <a:rPr lang="el-GR" sz="6000" b="1" dirty="0" smtClean="0">
                <a:ln/>
                <a:solidFill>
                  <a:schemeClr val="accent3"/>
                </a:solidFill>
                <a:latin typeface="Segoe Print" pitchFamily="2" charset="0"/>
              </a:rPr>
              <a:t>Γενικός Κανονισμός για την Προστασία Δεδομένων</a:t>
            </a:r>
            <a:endParaRPr lang="el-GR" sz="6000" b="1" dirty="0">
              <a:ln/>
              <a:solidFill>
                <a:schemeClr val="accent3"/>
              </a:solidFill>
              <a:latin typeface="Segoe Print"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11560" y="764704"/>
            <a:ext cx="7920880" cy="5078313"/>
          </a:xfrm>
          <a:prstGeom prst="rect">
            <a:avLst/>
          </a:prstGeom>
          <a:noFill/>
        </p:spPr>
        <p:txBody>
          <a:bodyPr wrap="square" rtlCol="0">
            <a:spAutoFit/>
          </a:bodyPr>
          <a:lstStyle/>
          <a:p>
            <a:pPr indent="457200" algn="just"/>
            <a:r>
              <a:rPr lang="el-G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Η προστασία των δεδομένων προσωπικού χαρακτήρα και της ιδιωτικότητας είναι ένα σημαντικό θέμα που αφορά κάθε πτυχή της ζωής μας από τα ψώνια στο Σούπερ Μάρκετ και την επικοινωνία με τους δικούς μας ανθρώπους έως τη χρήση του Διαδικτύου και των Μέσων Κοινωνικής Δικτύωσης. </a:t>
            </a:r>
            <a:endParaRPr lang="el-G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67544" y="404664"/>
            <a:ext cx="8064896" cy="5632311"/>
          </a:xfrm>
          <a:prstGeom prst="rect">
            <a:avLst/>
          </a:prstGeom>
          <a:noFill/>
        </p:spPr>
        <p:txBody>
          <a:bodyPr wrap="square" rtlCol="0">
            <a:spAutoFit/>
          </a:bodyPr>
          <a:lstStyle/>
          <a:p>
            <a:pPr indent="457200" algn="just"/>
            <a:r>
              <a:rPr lang="el-G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Ο κανονισμός τέθηκε σε εφαρμογή σε όλα τα κράτη-μέλη της Ευρωπαϊκής Ένωσης στις 25 Μαΐου 2018 και έχει εφαρμογή σε όλους τους φορείς (ιδιωτικού ή δημόσιου χαρακτήρα) που συλλέγουν, επεξεργάζονται, αποθηκεύουν ή διακινούν δεδομένα προσωπικού χαρακτήρα.</a:t>
            </a:r>
          </a:p>
          <a:p>
            <a:pPr indent="457200" algn="just"/>
            <a:r>
              <a:rPr lang="el-G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Ποιος είναι όμως ο ορισμός των προσωπικών δεδομένων;</a:t>
            </a:r>
            <a:endParaRPr lang="el-GR"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260648"/>
            <a:ext cx="8640960" cy="6063198"/>
          </a:xfrm>
          <a:prstGeom prst="rect">
            <a:avLst/>
          </a:prstGeom>
        </p:spPr>
        <p:txBody>
          <a:bodyPr wrap="square">
            <a:spAutoFit/>
          </a:bodyPr>
          <a:lstStyle/>
          <a:p>
            <a:pPr indent="457200" algn="just"/>
            <a:r>
              <a:rPr lang="el-GR" sz="3600"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3"/>
              </a:rPr>
              <a:t>Προσωπικά δεδομένα</a:t>
            </a:r>
            <a:r>
              <a:rPr lang="el-G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είναι κάθε πληροφορία που αναφέρεται στο πρόσωπο του κάθε ατόμου, </a:t>
            </a:r>
            <a:r>
              <a:rPr lang="el-G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όπως : </a:t>
            </a:r>
            <a:r>
              <a:rPr lang="el-G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το όνομα και το επάγγελμά του, η οικογενειακή του κατάσταση, η ηλικία του, ο τόπος κατοικίας, η φυλετική του προέλευση, τα πολιτικά του φρονήματα, η θρησκεία που πιστεύει, οι φιλοσοφικές του απόψεις, η συνδικαλιστική του δράση, η υγεία του, η ερωτική του ζωή και οι τυχόν ποινικές του διώξεις και καταδίκες.</a:t>
            </a:r>
          </a:p>
          <a:p>
            <a:pPr indent="457200" algn="just"/>
            <a:r>
              <a:rPr lang="el-G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Δεν θεωρούνται προσωπικά δεδομένα πληροφορίες από τις οποίες δεν </a:t>
            </a:r>
            <a:r>
              <a:rPr lang="el-G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μπορεί να </a:t>
            </a:r>
            <a:r>
              <a:rPr lang="el-G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ταυτοποιηθεί ένα συγκεκριμένο άτομο.</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332656"/>
            <a:ext cx="8424936" cy="6247864"/>
          </a:xfrm>
          <a:prstGeom prst="rect">
            <a:avLst/>
          </a:prstGeom>
        </p:spPr>
        <p:txBody>
          <a:bodyPr wrap="square">
            <a:spAutoFit/>
          </a:bodyPr>
          <a:lstStyle/>
          <a:p>
            <a:pPr indent="457200" algn="just"/>
            <a:r>
              <a:rPr lang="el-G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Από τα παραπάνω προσωπικά δεδομένα πολλά είναι </a:t>
            </a:r>
            <a:r>
              <a:rPr lang="el-GR" sz="4000"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3"/>
              </a:rPr>
              <a:t>ευαίσθητα</a:t>
            </a:r>
            <a:r>
              <a:rPr lang="el-G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έχουν δηλαδή ιδιαίτερη βαρύτητα για το σχηματισμό της εικόνας της προσωπικότητάς του ατόμου. Αυτά είναι η φυλετική ή εθνική προέλευση, τα πολιτικά φρονήματα, οι θρησκευτικές ή φιλοσοφικές πεποιθήσεις, η συμμετοχή σε ένωση, σωματείο και συνδικαλιστική οργάνωση, η υγεία, η κοινωνική πρόνοια και η ερωτική ζωή καθώς και τα σχετικά με ποινικές διώξεις ή καταδίκες.</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764704"/>
            <a:ext cx="8496944" cy="5355312"/>
          </a:xfrm>
          <a:prstGeom prst="rect">
            <a:avLst/>
          </a:prstGeom>
        </p:spPr>
        <p:txBody>
          <a:bodyPr wrap="square">
            <a:spAutoFit/>
          </a:bodyPr>
          <a:lstStyle/>
          <a:p>
            <a:pPr indent="457200" algn="just"/>
            <a:r>
              <a:rPr lang="el-G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Ως </a:t>
            </a:r>
            <a:r>
              <a:rPr lang="el-G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3"/>
              </a:rPr>
              <a:t>Υποκείμενο των δεδομένων</a:t>
            </a:r>
            <a:r>
              <a:rPr lang="el-G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l-GR" sz="3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ορίζεται το φυσικό πρόσωπο στο οποίο αναφέρονται τα δεδομένα, και του οποίου η ταυτότητα είναι γνωστή ή μπορεί να εξακριβωθεί, δηλαδή μπορεί να προσδιορισθεί αμέσως ή εμμέσως, ιδίως βάσει αριθμού ταυτότητας ή βάσει ενός η περισσότερων συγκεκριμένων στοιχείων που χαρακτηρίζουν την υπόστασή του από άποψη φυσική, βιολογική, ψυχική, οικονομική, πολιτιστική, πολιτική ή κοινωνική.</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117693"/>
            <a:ext cx="8496944" cy="6494085"/>
          </a:xfrm>
          <a:prstGeom prst="rect">
            <a:avLst/>
          </a:prstGeom>
        </p:spPr>
        <p:txBody>
          <a:bodyPr wrap="square">
            <a:spAutoFit/>
          </a:bodyPr>
          <a:lstStyle/>
          <a:p>
            <a:pPr indent="457200" algn="just"/>
            <a:r>
              <a:rPr lang="el-GR" sz="3600"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Υπεύθυνος επεξεργασίας</a:t>
            </a:r>
            <a:r>
              <a:rPr lang="el-G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προσωπικών δεδομένων είναι οποιοσδήποτε καθορίζει τον σκοπό και τον τρόπο επεξεργασίας των δεδομένων προσωπικού χαρακτήρα, όπως φυσικό ή νομικό πρόσωπο, δημόσια αρχή ή υπηρεσία ή οποιοσδήποτε άλλος οργανισμός. Όταν ο σκοπός και ο τρόπος της επεξεργασίας καθορίζονται με διατάξεις νόμου ή κανονιστικές διατάξεις εθνικού ή κοινοτικού δικαίου, ο υπεύθυνος επεξεργασίας ή τα ειδικά κριτήρια βάσει των οποίων γίνεται η επιλογή του καθορίζονται αντίστοιχα από το εθνικό ή το κοινοτικό δίκαιο.</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764704"/>
            <a:ext cx="8496944" cy="4031873"/>
          </a:xfrm>
          <a:prstGeom prst="rect">
            <a:avLst/>
          </a:prstGeom>
        </p:spPr>
        <p:txBody>
          <a:bodyPr wrap="square">
            <a:spAutoFit/>
          </a:bodyPr>
          <a:lstStyle/>
          <a:p>
            <a:pPr indent="457200" algn="just"/>
            <a:r>
              <a:rPr lang="el-GR" sz="4000"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Εκτελών την επεξεργασία</a:t>
            </a:r>
            <a:r>
              <a:rPr lang="el-G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λέγεται οποιοσδήποτε επεξεργάζεται δεδομένα προσωπικού χαρακτήρα για λογαριασμό του υπεύθυνου επεξεργασίας, όπως φυσικό ή νομικό πρόσωπο, δημόσια αρχή ή υπηρεσία ή οποιοσδήποτε άλλος οργανισμός.</a:t>
            </a:r>
            <a:endParaRPr lang="el-G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286</TotalTime>
  <Words>530</Words>
  <Application>Microsoft Office PowerPoint</Application>
  <PresentationFormat>Προβολή στην οθόνη (4:3)</PresentationFormat>
  <Paragraphs>52</Paragraphs>
  <Slides>18</Slides>
  <Notes>18</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Διαστημικό</vt:lpstr>
      <vt:lpstr>GDPR – General Data Protection Regulation</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GDRP – Ευρωπαϊκός κανονισμός</dc:title>
  <dc:creator>KATERINA MICHOU</dc:creator>
  <cp:lastModifiedBy>KATERINA MICHOU</cp:lastModifiedBy>
  <cp:revision>28</cp:revision>
  <dcterms:created xsi:type="dcterms:W3CDTF">2020-08-17T08:53:20Z</dcterms:created>
  <dcterms:modified xsi:type="dcterms:W3CDTF">2021-01-09T08:21:53Z</dcterms:modified>
</cp:coreProperties>
</file>