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72" r:id="rId10"/>
    <p:sldId id="267" r:id="rId11"/>
    <p:sldId id="268" r:id="rId12"/>
    <p:sldId id="271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BEB9A-2257-4E75-96F8-08FF8B107BF7}" type="datetimeFigureOut">
              <a:rPr lang="el-GR" smtClean="0"/>
              <a:t>31/8/2020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E851A-EF4A-4483-8F30-77554C78832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3E851A-EF4A-4483-8F30-77554C78832A}" type="slidenum">
              <a:rPr lang="el-GR" smtClean="0"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C4663-B527-4FA2-876B-6248A1BB763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9BEB0-4ED2-4C07-8F80-1AAC3EE04F8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33368-0CC5-40CC-850A-DC8259239DC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32F8D-92D1-4DF4-B6F7-D82CCEE906D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29270-EBB0-42C7-B81C-6DF33DE5EB4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38337-A439-451D-ACD4-AE4E1A7010D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F6F13-74A6-4FA7-9062-DF3E2D1CDAC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9926A-269C-4A06-9838-F2E29FBBA9C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22D89-2ECF-447C-B4C5-8AD86EBD82A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C4FDA-A670-4057-BACE-91B70DDB4AD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578E0-56E8-4347-9AED-ECE2BEDF834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DF359C-8BD3-4046-B42A-19E256DD28CB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3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jpeg"/><Relationship Id="rId4" Type="http://schemas.openxmlformats.org/officeDocument/2006/relationships/image" Target="../media/image4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jpeg"/><Relationship Id="rId4" Type="http://schemas.openxmlformats.org/officeDocument/2006/relationships/image" Target="../media/image4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722312"/>
          </a:xfrm>
        </p:spPr>
        <p:txBody>
          <a:bodyPr/>
          <a:lstStyle/>
          <a:p>
            <a:r>
              <a:rPr lang="el-GR" sz="3600" b="1"/>
              <a:t>ΗΛΕΚΤΡΟΝΙΚΟΣ ΥΠΟΛΟΓΙΣΤΗΣ</a:t>
            </a:r>
          </a:p>
        </p:txBody>
      </p:sp>
      <p:sp>
        <p:nvSpPr>
          <p:cNvPr id="2053" name="AutoShape 5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sp>
        <p:nvSpPr>
          <p:cNvPr id="2055" name="AutoShape 7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el-GR"/>
          </a:p>
        </p:txBody>
      </p:sp>
      <p:pic>
        <p:nvPicPr>
          <p:cNvPr id="2058" name="Picture 10" descr="Η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125538"/>
            <a:ext cx="3687763" cy="3100387"/>
          </a:xfrm>
          <a:prstGeom prst="rect">
            <a:avLst/>
          </a:prstGeom>
          <a:noFill/>
        </p:spPr>
      </p:pic>
      <p:pic>
        <p:nvPicPr>
          <p:cNvPr id="2059" name="Picture 11" descr="ΦΟΡΗΤΟΣ ΗΛ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1125538"/>
            <a:ext cx="3889375" cy="3114675"/>
          </a:xfrm>
          <a:prstGeom prst="rect">
            <a:avLst/>
          </a:prstGeom>
          <a:noFill/>
        </p:spPr>
      </p:pic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55650" y="4437063"/>
            <a:ext cx="36718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ΠΡΟΣΩΠΙΚΟΣ ΗΛΕΚΤΡΟΝΙΚΟΣ ΥΠΟΛΟΓΙΣΤΗΣ (σταθερός)</a:t>
            </a:r>
          </a:p>
          <a:p>
            <a:pPr algn="ctr">
              <a:spcBef>
                <a:spcPct val="50000"/>
              </a:spcBef>
            </a:pPr>
            <a:r>
              <a:rPr lang="en-US" b="1"/>
              <a:t>DESKTOP</a:t>
            </a:r>
            <a:endParaRPr lang="el-GR" b="1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787900" y="4437063"/>
            <a:ext cx="3744913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ΦΟΡΗΤΟΣ ΗΛΕΚΤΡΟΝΙΚΟΣ ΥΠΟΛΟΓΙΣΤΗΣ</a:t>
            </a:r>
            <a:endParaRPr lang="en-US" b="1"/>
          </a:p>
          <a:p>
            <a:pPr algn="ctr">
              <a:spcBef>
                <a:spcPct val="50000"/>
              </a:spcBef>
            </a:pPr>
            <a:r>
              <a:rPr lang="en-US" b="1"/>
              <a:t>LAPTOP</a:t>
            </a:r>
            <a:endParaRPr lang="el-GR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ΗΧΕΙΑ</a:t>
            </a:r>
          </a:p>
        </p:txBody>
      </p:sp>
      <p:pic>
        <p:nvPicPr>
          <p:cNvPr id="13316" name="Picture 4" descr="ΗΧΕΙ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125538"/>
            <a:ext cx="2466975" cy="1847850"/>
          </a:xfrm>
          <a:prstGeom prst="rect">
            <a:avLst/>
          </a:prstGeom>
          <a:noFill/>
        </p:spPr>
      </p:pic>
      <p:pic>
        <p:nvPicPr>
          <p:cNvPr id="13317" name="Picture 5" descr="ΗΧΕΙΑ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8038" y="1125538"/>
            <a:ext cx="2466975" cy="1847850"/>
          </a:xfrm>
          <a:prstGeom prst="rect">
            <a:avLst/>
          </a:prstGeom>
          <a:noFill/>
        </p:spPr>
      </p:pic>
      <p:pic>
        <p:nvPicPr>
          <p:cNvPr id="13318" name="Picture 6" descr="ΗΧΕΙΑ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981075"/>
            <a:ext cx="2143125" cy="2143125"/>
          </a:xfrm>
          <a:prstGeom prst="rect">
            <a:avLst/>
          </a:prstGeom>
          <a:noFill/>
        </p:spPr>
      </p:pic>
      <p:pic>
        <p:nvPicPr>
          <p:cNvPr id="13319" name="Picture 7" descr="ΗΧΕΙΑ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188" y="3357563"/>
            <a:ext cx="2232025" cy="2447925"/>
          </a:xfrm>
          <a:prstGeom prst="rect">
            <a:avLst/>
          </a:prstGeom>
          <a:noFill/>
        </p:spPr>
      </p:pic>
      <p:pic>
        <p:nvPicPr>
          <p:cNvPr id="13320" name="Picture 8" descr="ΗΧΕΙΑ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7675" y="2924175"/>
            <a:ext cx="3024188" cy="3024188"/>
          </a:xfrm>
          <a:prstGeom prst="rect">
            <a:avLst/>
          </a:prstGeom>
          <a:noFill/>
        </p:spPr>
      </p:pic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11863" y="3141663"/>
            <a:ext cx="2881312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Τα ηχεία υπολογιστή μεταδίδουν τους ήχους που αναπαράγονται ή παράγονται μέσω ενός υπολογιστή. Αν είναι ενσωματωμένα στην οθόνη δεν είναι ιδιαίτερα ισχυρά όσο τα εξωτερικά.</a:t>
            </a:r>
          </a:p>
          <a:p>
            <a:pPr algn="ctr">
              <a:spcBef>
                <a:spcPct val="50000"/>
              </a:spcBef>
            </a:pPr>
            <a:r>
              <a:rPr lang="el-GR" sz="2400" b="1"/>
              <a:t>ΕΙΝΑΙ ΣΥΣΚΕΥΗ ΕΞΟΔΟΥ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ΕΚΤΥΠΩΤΗΣ</a:t>
            </a:r>
          </a:p>
        </p:txBody>
      </p:sp>
      <p:pic>
        <p:nvPicPr>
          <p:cNvPr id="14340" name="Picture 4" descr="ΕΚΤΥΠΩΤΗΣ LAS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3860800"/>
            <a:ext cx="2519362" cy="1949450"/>
          </a:xfrm>
          <a:prstGeom prst="rect">
            <a:avLst/>
          </a:prstGeom>
          <a:noFill/>
        </p:spPr>
      </p:pic>
      <p:pic>
        <p:nvPicPr>
          <p:cNvPr id="14341" name="Picture 5" descr="ΕΚΤΥΠΩΤΗΣ LASER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3860800"/>
            <a:ext cx="2454275" cy="1944688"/>
          </a:xfrm>
          <a:prstGeom prst="rect">
            <a:avLst/>
          </a:prstGeom>
          <a:noFill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84213" y="5805488"/>
            <a:ext cx="4824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ΕΚΤΥΠΩΤΕΣ   </a:t>
            </a:r>
            <a:r>
              <a:rPr lang="en-US" b="1"/>
              <a:t>LASER</a:t>
            </a:r>
            <a:r>
              <a:rPr lang="el-GR" b="1"/>
              <a:t>  (ΛΕΪΖΕΡ)</a:t>
            </a:r>
          </a:p>
        </p:txBody>
      </p:sp>
      <p:pic>
        <p:nvPicPr>
          <p:cNvPr id="14343" name="Picture 7" descr="ΕΚΤΥΠΩΤΗ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188" y="1196975"/>
            <a:ext cx="2590800" cy="1762125"/>
          </a:xfrm>
          <a:prstGeom prst="rect">
            <a:avLst/>
          </a:prstGeom>
          <a:noFill/>
        </p:spPr>
      </p:pic>
      <p:pic>
        <p:nvPicPr>
          <p:cNvPr id="14344" name="Picture 8" descr="ΕΚΤΥΠΩΤΗΣ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1196975"/>
            <a:ext cx="2438400" cy="1733550"/>
          </a:xfrm>
          <a:prstGeom prst="rect">
            <a:avLst/>
          </a:prstGeom>
          <a:noFill/>
        </p:spPr>
      </p:pic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900113" y="2997200"/>
            <a:ext cx="432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ΕΚΤΥΠΩΤΕΣ  ΨΕΚΑΣΜΟΥ ΜΕΛΑΝΗΣ </a:t>
            </a:r>
            <a:r>
              <a:rPr lang="en-US" b="1"/>
              <a:t>INKJET</a:t>
            </a:r>
            <a:endParaRPr lang="el-GR" b="1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084888" y="908050"/>
            <a:ext cx="287972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b="1"/>
              <a:t>Ο εκτυπωτής είναι η συσκευή που τυπώνει, συνήθως σε χαρτί, τα κείμενα, τις εικόνες και άλλες πληροφορίες που έχουμε δημιουργήσει με διάφορα προγράμματα σε έναν υπολογιστή</a:t>
            </a:r>
            <a:r>
              <a:rPr lang="el-GR"/>
              <a:t>. </a:t>
            </a:r>
            <a:r>
              <a:rPr lang="el-GR" sz="2800" b="1"/>
              <a:t>ΕΙΝΑΙ ΣΥΣΚΕΥΗ ΕΞΟΔΟΥ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ΕΚΤΥΠΩΤΗΣ</a:t>
            </a:r>
          </a:p>
        </p:txBody>
      </p:sp>
      <p:pic>
        <p:nvPicPr>
          <p:cNvPr id="17412" name="Picture 4" descr="ΤΡΙΣΔΙΑΣΤΑΤΟΣ ΕΚΤΥΠΩΤΗ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698625"/>
            <a:ext cx="7777163" cy="3525838"/>
          </a:xfrm>
          <a:prstGeom prst="rect">
            <a:avLst/>
          </a:prstGeom>
          <a:noFill/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55650" y="1196975"/>
            <a:ext cx="5761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ΤΟ ΜΕΛΛΟΝ ΣΤΟΥΣ ΕΚΤΥΠΩΤΕΣ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4643438" y="5734050"/>
            <a:ext cx="3887787" cy="576263"/>
          </a:xfrm>
          <a:prstGeom prst="wedgeRoundRectCallout">
            <a:avLst>
              <a:gd name="adj1" fmla="val 3856"/>
              <a:gd name="adj2" fmla="val -35744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787900" y="5805488"/>
            <a:ext cx="360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ΤΡΙΣΔΙΑΣΤΑΤΟΣ ΕΚΤΥΠΩΤΗΣ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ΣΑΡΩΤΗΣ </a:t>
            </a:r>
            <a:r>
              <a:rPr lang="en-US" sz="2000" b="1"/>
              <a:t>- SCANER</a:t>
            </a:r>
            <a:endParaRPr lang="el-GR" sz="2000" b="1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3097213" cy="47513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sz="2400"/>
              <a:t>    </a:t>
            </a:r>
            <a:r>
              <a:rPr lang="el-GR" sz="2400" b="1"/>
              <a:t>Είναι η συσκευή που εισάγει μια φωτογραφία ή ένα χειρόγραφο κείμενο σε ψηφιακή μορφή μέσα στον υπολογιστή με ειδικό πρόγραμμα.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sz="2400" b="1"/>
              <a:t>   </a:t>
            </a:r>
            <a:r>
              <a:rPr lang="el-GR" sz="2800" b="1"/>
              <a:t>ΕΙΝΑΙ ΣΥΣΚΕΥΗ ΕΙΣΟΔΟΥ</a:t>
            </a:r>
          </a:p>
        </p:txBody>
      </p:sp>
      <p:pic>
        <p:nvPicPr>
          <p:cNvPr id="15364" name="Picture 4" descr="ΣΑΡΩΤΗ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1341438"/>
            <a:ext cx="2286000" cy="1238250"/>
          </a:xfrm>
          <a:prstGeom prst="rect">
            <a:avLst/>
          </a:prstGeom>
          <a:noFill/>
        </p:spPr>
      </p:pic>
      <p:pic>
        <p:nvPicPr>
          <p:cNvPr id="15365" name="Picture 5" descr="ΣΑΡΩΤΗΣ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196975"/>
            <a:ext cx="2667000" cy="1714500"/>
          </a:xfrm>
          <a:prstGeom prst="rect">
            <a:avLst/>
          </a:prstGeom>
          <a:noFill/>
        </p:spPr>
      </p:pic>
      <p:pic>
        <p:nvPicPr>
          <p:cNvPr id="15366" name="Picture 6" descr="ΣΑΡΩΤΗΣ ΧΕΙΡΟΣ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2636838"/>
            <a:ext cx="2781300" cy="1638300"/>
          </a:xfrm>
          <a:prstGeom prst="rect">
            <a:avLst/>
          </a:prstGeom>
          <a:noFill/>
        </p:spPr>
      </p:pic>
      <p:pic>
        <p:nvPicPr>
          <p:cNvPr id="15367" name="Picture 7" descr="ΣΑΡΩΤΗΣ ΧΕΙΡΟΣ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4581525"/>
            <a:ext cx="2857500" cy="1600200"/>
          </a:xfrm>
          <a:prstGeom prst="rect">
            <a:avLst/>
          </a:prstGeom>
          <a:noFill/>
        </p:spPr>
      </p:pic>
      <p:pic>
        <p:nvPicPr>
          <p:cNvPr id="15368" name="Picture 8" descr="ΣΑΡΩΤΗΣ ΧΕΙΡΟΣ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59563" y="3141663"/>
            <a:ext cx="1771650" cy="1771650"/>
          </a:xfrm>
          <a:prstGeom prst="rect">
            <a:avLst/>
          </a:prstGeom>
          <a:noFill/>
        </p:spPr>
      </p:pic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6227763" y="4868863"/>
            <a:ext cx="2592387" cy="1584325"/>
          </a:xfrm>
          <a:prstGeom prst="cloudCallout">
            <a:avLst>
              <a:gd name="adj1" fmla="val -60412"/>
              <a:gd name="adj2" fmla="val -9338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04025" y="5157788"/>
            <a:ext cx="1512888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ΣΑΡΩΤΕΣ</a:t>
            </a:r>
          </a:p>
          <a:p>
            <a:pPr algn="ctr">
              <a:spcBef>
                <a:spcPct val="50000"/>
              </a:spcBef>
            </a:pPr>
            <a:r>
              <a:rPr lang="el-GR" b="1"/>
              <a:t>ΧΕΙΡΟΣ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ΠΟΛΥΜΗΧΑΝΗΜΑ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229225"/>
            <a:ext cx="8374063" cy="12954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l-GR" sz="2000"/>
              <a:t>   </a:t>
            </a:r>
            <a:r>
              <a:rPr lang="el-GR" sz="2000" b="1"/>
              <a:t>Ένα πολυμηχάνημα συνδυάζει συσκευή φαξ, αντιγραφικό, εκτυπωτή και σαρωτή σε μία συσκευή!</a:t>
            </a:r>
            <a:br>
              <a:rPr lang="el-GR" sz="2000" b="1"/>
            </a:br>
            <a:endParaRPr lang="el-GR" sz="2000" b="1"/>
          </a:p>
          <a:p>
            <a:pPr algn="ctr">
              <a:lnSpc>
                <a:spcPct val="80000"/>
              </a:lnSpc>
              <a:buFontTx/>
              <a:buNone/>
            </a:pPr>
            <a:r>
              <a:rPr lang="el-GR" sz="2400" b="1"/>
              <a:t>ΕΙΝΑΙ ΣΥΣΚΕΥΗ ΕΙΣΟΔΟΥ ΚΑΙ ΕΞΟΔΟΥ </a:t>
            </a:r>
          </a:p>
        </p:txBody>
      </p:sp>
      <p:pic>
        <p:nvPicPr>
          <p:cNvPr id="16388" name="Picture 4" descr="ΠΟΛΥΜΗΧΑΝΗΜ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008063"/>
            <a:ext cx="2603500" cy="2009775"/>
          </a:xfrm>
          <a:prstGeom prst="rect">
            <a:avLst/>
          </a:prstGeom>
          <a:noFill/>
        </p:spPr>
      </p:pic>
      <p:pic>
        <p:nvPicPr>
          <p:cNvPr id="16389" name="Picture 5" descr="ΠΟΛΥΜΗΧΑΝΗΜΑ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1196975"/>
            <a:ext cx="3810000" cy="2771775"/>
          </a:xfrm>
          <a:prstGeom prst="rect">
            <a:avLst/>
          </a:prstGeom>
          <a:noFill/>
        </p:spPr>
      </p:pic>
      <p:pic>
        <p:nvPicPr>
          <p:cNvPr id="16390" name="Picture 6" descr="ΠΟΛΥΜΗΧΑΝΗΜΑ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413" y="2997200"/>
            <a:ext cx="2447925" cy="2103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n-US" sz="2000" b="1"/>
              <a:t>WEBCAMERA</a:t>
            </a:r>
            <a:endParaRPr lang="el-GR" sz="2000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3168650" cy="518477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sz="2400"/>
              <a:t>    </a:t>
            </a:r>
            <a:r>
              <a:rPr lang="el-GR" sz="2400" b="1"/>
              <a:t>Είναι η συσκευή που εισάγει εικόνα σε πραγματικό χρόνο σε ένα δίκτυο υπολογιστών. Χρησιμοποιείται για δημιουργία βίντεο που μεταδίδεται μέσω Διαδικτύου.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sz="2400"/>
              <a:t>   </a:t>
            </a:r>
            <a:r>
              <a:rPr lang="el-GR" sz="2800" b="1"/>
              <a:t>ΕΙΝΑΙ ΣΥΣΚΕΥΗ ΕΙΣΟΔΟΥ</a:t>
            </a:r>
          </a:p>
        </p:txBody>
      </p:sp>
      <p:pic>
        <p:nvPicPr>
          <p:cNvPr id="19460" name="Picture 4" descr="ςΕΒΨΑΜΕΡΑ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1412875"/>
            <a:ext cx="2476500" cy="1944688"/>
          </a:xfrm>
          <a:prstGeom prst="rect">
            <a:avLst/>
          </a:prstGeom>
          <a:noFill/>
        </p:spPr>
      </p:pic>
      <p:pic>
        <p:nvPicPr>
          <p:cNvPr id="19461" name="Picture 5" descr="ςΕΒΨΑΜΕΡΑ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1412875"/>
            <a:ext cx="2390775" cy="1944688"/>
          </a:xfrm>
          <a:prstGeom prst="rect">
            <a:avLst/>
          </a:prstGeom>
          <a:noFill/>
        </p:spPr>
      </p:pic>
      <p:pic>
        <p:nvPicPr>
          <p:cNvPr id="19462" name="Picture 6" descr="ςΕΒΨΑΜΕΡΑ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8400" y="3644900"/>
            <a:ext cx="1847850" cy="2466975"/>
          </a:xfrm>
          <a:prstGeom prst="rect">
            <a:avLst/>
          </a:prstGeom>
          <a:noFill/>
        </p:spPr>
      </p:pic>
      <p:pic>
        <p:nvPicPr>
          <p:cNvPr id="19463" name="Picture 7" descr="WEBCAMER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325" y="3644900"/>
            <a:ext cx="2376488" cy="2447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1800" b="1"/>
              <a:t>ΚΕΝΤΡΙΚΗ ΜΟΝΑΔΑ</a:t>
            </a:r>
            <a:endParaRPr lang="el-GR" sz="2800" b="1"/>
          </a:p>
        </p:txBody>
      </p:sp>
      <p:pic>
        <p:nvPicPr>
          <p:cNvPr id="3076" name="Picture 4" descr="Κ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981075"/>
            <a:ext cx="2143125" cy="2214563"/>
          </a:xfrm>
          <a:prstGeom prst="rect">
            <a:avLst/>
          </a:prstGeom>
          <a:noFill/>
        </p:spPr>
      </p:pic>
      <p:pic>
        <p:nvPicPr>
          <p:cNvPr id="3077" name="Picture 5" descr="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638" y="981075"/>
            <a:ext cx="1781175" cy="2160588"/>
          </a:xfrm>
          <a:prstGeom prst="rect">
            <a:avLst/>
          </a:prstGeom>
          <a:noFill/>
        </p:spPr>
      </p:pic>
      <p:pic>
        <p:nvPicPr>
          <p:cNvPr id="3078" name="Picture 6" descr="Κ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981075"/>
            <a:ext cx="2143125" cy="2160588"/>
          </a:xfrm>
          <a:prstGeom prst="rect">
            <a:avLst/>
          </a:prstGeom>
          <a:noFill/>
        </p:spPr>
      </p:pic>
      <p:pic>
        <p:nvPicPr>
          <p:cNvPr id="3079" name="Picture 7" descr="Κ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650" y="3357563"/>
            <a:ext cx="3744913" cy="2519362"/>
          </a:xfrm>
          <a:prstGeom prst="rect">
            <a:avLst/>
          </a:prstGeom>
          <a:noFill/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516688" y="3357563"/>
            <a:ext cx="20875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ΠΙΣΩ ΜΕΡΟΣ ΚΕΝΤΡΙΚΗΣ ΜΟΝΑΔΑΣ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900113" y="5949950"/>
            <a:ext cx="3457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ΕΣΩΤΕΡΙΚΟ ΚΕΝΤΡΙΚΗΣ ΜΟΝΑΔΑΣ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716463" y="4365625"/>
            <a:ext cx="4103687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Η κεντρική μονάδα φιλοξενεί τα σημαντικότερα εξαρτήματα του υπολογιστή. Είναι σημαντικό το κουτί της μονάδας να είναι ευρύχωρο ώστε να ψύχονται κατάλληλα τα εξαρτήματα αυτά, γιατί αν ζεσταθούν καταστρέφονται.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l-GR" sz="2400" b="1"/>
              <a:t>ΕΞΑΡΤΗΜΑΤΑ ΠΡΟΣΩΠΙΚΟΥ ΥΠΟΛΟΓΙΣΤΗ</a:t>
            </a:r>
            <a:br>
              <a:rPr lang="el-GR" sz="2400" b="1"/>
            </a:br>
            <a:r>
              <a:rPr lang="el-GR" sz="1800" b="1"/>
              <a:t>ΟΘΟΝΗ</a:t>
            </a:r>
            <a:endParaRPr lang="el-GR" sz="2400" b="1"/>
          </a:p>
        </p:txBody>
      </p:sp>
      <p:pic>
        <p:nvPicPr>
          <p:cNvPr id="4100" name="Picture 4" descr="ΟΘΟΝΗ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981075"/>
            <a:ext cx="3313112" cy="2481263"/>
          </a:xfrm>
          <a:prstGeom prst="rect">
            <a:avLst/>
          </a:prstGeom>
          <a:noFill/>
        </p:spPr>
      </p:pic>
      <p:pic>
        <p:nvPicPr>
          <p:cNvPr id="4101" name="Picture 5" descr="ΕΠ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981075"/>
            <a:ext cx="3960812" cy="2447925"/>
          </a:xfrm>
          <a:prstGeom prst="rect">
            <a:avLst/>
          </a:prstGeom>
          <a:noFill/>
        </p:spPr>
      </p:pic>
      <p:pic>
        <p:nvPicPr>
          <p:cNvPr id="4102" name="Picture 6" descr="ΟΘΟΝΗ ΦΟΡ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650" y="3933825"/>
            <a:ext cx="3095625" cy="2339975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11188" y="3573463"/>
            <a:ext cx="3673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ΟΘΟΝΗ ΚΑΘΟΔΙΚΟΥ ΣΩΛΗΝΑ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932363" y="3573463"/>
            <a:ext cx="3384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ΕΠΙΠΕΔΗ ΟΘΟΝΗ </a:t>
            </a:r>
            <a:r>
              <a:rPr lang="en-US" b="1"/>
              <a:t>LCD </a:t>
            </a:r>
            <a:r>
              <a:rPr lang="el-GR" b="1"/>
              <a:t>ή </a:t>
            </a:r>
            <a:r>
              <a:rPr lang="en-US" b="1"/>
              <a:t>LED</a:t>
            </a:r>
            <a:endParaRPr lang="el-GR" b="1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179388" y="4076700"/>
            <a:ext cx="1728787" cy="720725"/>
          </a:xfrm>
          <a:prstGeom prst="wedgeEllipseCallout">
            <a:avLst>
              <a:gd name="adj1" fmla="val 73690"/>
              <a:gd name="adj2" fmla="val 522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95288" y="4149725"/>
            <a:ext cx="13684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1400" b="1"/>
              <a:t>ΟΘΟΝΗ ΦΟΡΗΤΟΥ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500563" y="4365625"/>
            <a:ext cx="4103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000" b="1"/>
              <a:t>Η οθόνη είναι η συσκευή που εμφανίζει τις εικόνες που δημιουργεί ο υπολογιστής με βάση τις εντολές μας και τα προγράμματα που του δίνουμε</a:t>
            </a:r>
            <a:r>
              <a:rPr lang="el-GR" sz="2000"/>
              <a:t>. </a:t>
            </a:r>
            <a:r>
              <a:rPr lang="el-GR" sz="2400" b="1"/>
              <a:t>ΕΙΝΑΙ ΣΥΣΚΕΥΗ ΕΞΟΔΟΥ</a:t>
            </a:r>
            <a:r>
              <a:rPr lang="el-GR" sz="200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ΟΘΟΝΗ ΑΦΗΣ</a:t>
            </a:r>
          </a:p>
        </p:txBody>
      </p:sp>
      <p:pic>
        <p:nvPicPr>
          <p:cNvPr id="8196" name="Picture 4" descr="ΟΘΟΝΗ ΑΦΗ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341438"/>
            <a:ext cx="3816350" cy="2447925"/>
          </a:xfrm>
          <a:prstGeom prst="rect">
            <a:avLst/>
          </a:prstGeom>
          <a:noFill/>
        </p:spPr>
      </p:pic>
      <p:pic>
        <p:nvPicPr>
          <p:cNvPr id="8197" name="Picture 5" descr="ΟΘΟΝΗ ΑΦΗΣ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1341438"/>
            <a:ext cx="3600450" cy="2493962"/>
          </a:xfrm>
          <a:prstGeom prst="rect">
            <a:avLst/>
          </a:prstGeom>
          <a:noFill/>
        </p:spPr>
      </p:pic>
      <p:pic>
        <p:nvPicPr>
          <p:cNvPr id="8198" name="Picture 6" descr="ΟΘΟΝΗ ΑΦΗΣ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088" y="3860800"/>
            <a:ext cx="2301875" cy="2592388"/>
          </a:xfrm>
          <a:prstGeom prst="rect">
            <a:avLst/>
          </a:prstGeom>
          <a:noFill/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419475" y="4292600"/>
            <a:ext cx="5545138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/>
              <a:t>Την γνωρίζουμε κυρίως από τα κινητά τηλέφωνα. Επίσης χρησιμοποιείται και στα μηχανήματα αυτόματης ανάληψης των τραπεζών</a:t>
            </a:r>
            <a:r>
              <a:rPr lang="el-GR" sz="2400"/>
              <a:t>.</a:t>
            </a:r>
          </a:p>
          <a:p>
            <a:pPr algn="ctr">
              <a:spcBef>
                <a:spcPct val="50000"/>
              </a:spcBef>
            </a:pPr>
            <a:r>
              <a:rPr lang="el-GR" sz="2400" b="1"/>
              <a:t>ΕΙΝΑΙ ΣΥΣΚΕΥΗ ΕΙΣΟΔΟΥ ΚΑΙ ΕΞΟΔΟΥ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922338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ΠΟΝΤΙΚΙ</a:t>
            </a:r>
          </a:p>
        </p:txBody>
      </p:sp>
      <p:pic>
        <p:nvPicPr>
          <p:cNvPr id="9220" name="Picture 4" descr="ΠΟΝΤΙΚ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052513"/>
            <a:ext cx="2143125" cy="2232025"/>
          </a:xfrm>
          <a:prstGeom prst="rect">
            <a:avLst/>
          </a:prstGeom>
          <a:noFill/>
        </p:spPr>
      </p:pic>
      <p:pic>
        <p:nvPicPr>
          <p:cNvPr id="9221" name="Picture 5" descr="ΠΟΝΤΙΚΙ1"/>
          <p:cNvPicPr>
            <a:picLocks noChangeAspect="1" noChangeArrowheads="1"/>
          </p:cNvPicPr>
          <p:nvPr/>
        </p:nvPicPr>
        <p:blipFill>
          <a:blip r:embed="rId4" cstate="print"/>
          <a:srcRect b="28357"/>
          <a:stretch>
            <a:fillRect/>
          </a:stretch>
        </p:blipFill>
        <p:spPr bwMode="auto">
          <a:xfrm>
            <a:off x="2987675" y="1052513"/>
            <a:ext cx="3168650" cy="2160587"/>
          </a:xfrm>
          <a:prstGeom prst="rect">
            <a:avLst/>
          </a:prstGeom>
          <a:noFill/>
        </p:spPr>
      </p:pic>
      <p:pic>
        <p:nvPicPr>
          <p:cNvPr id="9222" name="Picture 6" descr="ΠΟΝΤΙΚΙ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325" y="1035050"/>
            <a:ext cx="2592388" cy="2178050"/>
          </a:xfrm>
          <a:prstGeom prst="rect">
            <a:avLst/>
          </a:prstGeom>
          <a:noFill/>
        </p:spPr>
      </p:pic>
      <p:pic>
        <p:nvPicPr>
          <p:cNvPr id="9223" name="Picture 7" descr="ΠΟΝΤΙΚΙ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00113" y="3213100"/>
            <a:ext cx="3095625" cy="2576513"/>
          </a:xfrm>
          <a:prstGeom prst="rect">
            <a:avLst/>
          </a:prstGeom>
          <a:noFill/>
        </p:spPr>
      </p:pic>
      <p:pic>
        <p:nvPicPr>
          <p:cNvPr id="9224" name="Picture 8" descr="ΠΟΝΤΙΚΙ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738" y="3213100"/>
            <a:ext cx="4752975" cy="2592388"/>
          </a:xfrm>
          <a:prstGeom prst="rect">
            <a:avLst/>
          </a:prstGeom>
          <a:noFill/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971550" y="5373688"/>
            <a:ext cx="3095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ΑΣΥΡΜΑΤΟ ΠΟΝΤΙΚΙ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067175" y="5805488"/>
            <a:ext cx="4392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     </a:t>
            </a:r>
            <a:r>
              <a:rPr lang="el-GR" b="1"/>
              <a:t>ΤΟ ΠΟΝΤΙΚΙ ΤΟΥ ΜΕΛΟΝΤΟΣ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ΠΟΝΤΙΚΙ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789363"/>
            <a:ext cx="8229600" cy="2365375"/>
          </a:xfrm>
        </p:spPr>
        <p:txBody>
          <a:bodyPr/>
          <a:lstStyle/>
          <a:p>
            <a:pPr>
              <a:buFontTx/>
              <a:buNone/>
            </a:pPr>
            <a:r>
              <a:rPr lang="el-GR"/>
              <a:t>Το ποντίκι έχει δύο πλήκτρα : το αριστερό και το δεξί με τα οποία </a:t>
            </a:r>
            <a:r>
              <a:rPr lang="el-GR" b="1"/>
              <a:t>δίνουμε διάφορες εντολές</a:t>
            </a:r>
            <a:r>
              <a:rPr lang="el-GR"/>
              <a:t> στον υπολογιστή.</a:t>
            </a:r>
          </a:p>
          <a:p>
            <a:pPr algn="ctr">
              <a:buFontTx/>
              <a:buNone/>
            </a:pPr>
            <a:r>
              <a:rPr lang="el-GR" b="1"/>
              <a:t>ΕΙΝΑΙ ΣΥΣΚΕΥΗ ΕΙΣΟΔΟΥ</a:t>
            </a:r>
          </a:p>
        </p:txBody>
      </p:sp>
      <p:pic>
        <p:nvPicPr>
          <p:cNvPr id="10244" name="Picture 4" descr="ΠΟΝΤΙΚΙ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1196975"/>
            <a:ext cx="2143125" cy="2143125"/>
          </a:xfrm>
          <a:prstGeom prst="rect">
            <a:avLst/>
          </a:prstGeom>
          <a:noFill/>
        </p:spPr>
      </p:pic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1042988" y="1268413"/>
            <a:ext cx="1944687" cy="1008062"/>
          </a:xfrm>
          <a:prstGeom prst="cloudCallout">
            <a:avLst>
              <a:gd name="adj1" fmla="val 92120"/>
              <a:gd name="adj2" fmla="val 1236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331913" y="1484313"/>
            <a:ext cx="1223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b="1"/>
              <a:t>Αριστερό πλήκτρο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940425" y="1412875"/>
            <a:ext cx="2303463" cy="1008063"/>
          </a:xfrm>
          <a:prstGeom prst="cloudCallout">
            <a:avLst>
              <a:gd name="adj1" fmla="val -108097"/>
              <a:gd name="adj2" fmla="val -28426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443663" y="1557338"/>
            <a:ext cx="1223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    </a:t>
            </a:r>
            <a:r>
              <a:rPr lang="el-GR" b="1"/>
              <a:t>Δεξί  πλήκτρο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3635375" y="2781300"/>
            <a:ext cx="2303463" cy="1008063"/>
          </a:xfrm>
          <a:prstGeom prst="cloudCallout">
            <a:avLst>
              <a:gd name="adj1" fmla="val -28014"/>
              <a:gd name="adj2" fmla="val -167796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140200" y="2997200"/>
            <a:ext cx="13668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  </a:t>
            </a:r>
            <a:r>
              <a:rPr lang="el-GR" b="1"/>
              <a:t>Ροδέλα ποντικιού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ΠΛΗΚΤΡΟΛΟΓΙΟ</a:t>
            </a:r>
          </a:p>
        </p:txBody>
      </p:sp>
      <p:pic>
        <p:nvPicPr>
          <p:cNvPr id="11268" name="Picture 4" descr="ΑΣΥΡΜΑΤΟ ΠΛΗΚΤΡΟΛΟΓΙΟ"/>
          <p:cNvPicPr>
            <a:picLocks noChangeAspect="1" noChangeArrowheads="1"/>
          </p:cNvPicPr>
          <p:nvPr/>
        </p:nvPicPr>
        <p:blipFill>
          <a:blip r:embed="rId3" cstate="print"/>
          <a:srcRect b="16025"/>
          <a:stretch>
            <a:fillRect/>
          </a:stretch>
        </p:blipFill>
        <p:spPr bwMode="auto">
          <a:xfrm>
            <a:off x="827088" y="3357563"/>
            <a:ext cx="3529012" cy="1971675"/>
          </a:xfrm>
          <a:prstGeom prst="rect">
            <a:avLst/>
          </a:prstGeom>
          <a:noFill/>
        </p:spPr>
      </p:pic>
      <p:pic>
        <p:nvPicPr>
          <p:cNvPr id="11269" name="Picture 5" descr="ΠΛΗΚΤΡΟΛΟΓΙΟ"/>
          <p:cNvPicPr>
            <a:picLocks noChangeAspect="1" noChangeArrowheads="1"/>
          </p:cNvPicPr>
          <p:nvPr/>
        </p:nvPicPr>
        <p:blipFill>
          <a:blip r:embed="rId4" cstate="print"/>
          <a:srcRect t="11098"/>
          <a:stretch>
            <a:fillRect/>
          </a:stretch>
        </p:blipFill>
        <p:spPr bwMode="auto">
          <a:xfrm>
            <a:off x="827088" y="1268413"/>
            <a:ext cx="3529012" cy="2301875"/>
          </a:xfrm>
          <a:prstGeom prst="rect">
            <a:avLst/>
          </a:prstGeom>
          <a:noFill/>
        </p:spPr>
      </p:pic>
      <p:pic>
        <p:nvPicPr>
          <p:cNvPr id="11270" name="Picture 6" descr="ΠΛΗΚΤΡΟΛΟΓΙΟ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9338" y="1196975"/>
            <a:ext cx="3600450" cy="2087563"/>
          </a:xfrm>
          <a:prstGeom prst="rect">
            <a:avLst/>
          </a:prstGeom>
          <a:noFill/>
        </p:spPr>
      </p:pic>
      <p:pic>
        <p:nvPicPr>
          <p:cNvPr id="11271" name="Picture 7" descr="ΠΛΗΚΤΡΟΛΟΓΙΟ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9338" y="3213100"/>
            <a:ext cx="3600450" cy="2524125"/>
          </a:xfrm>
          <a:prstGeom prst="rect">
            <a:avLst/>
          </a:prstGeom>
          <a:noFill/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11188" y="5445125"/>
            <a:ext cx="38893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ΑΣΥΡΜΑΤΟ ΠΛΗΚΤΡΟΛΟΓΙΟ  ΚΑΙ ΠΟΝΤΙΚΙ (ΠΑΝΕ ΠΑΝΤΑ        ΜΑΖΙ)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6588125" y="5516563"/>
            <a:ext cx="1944688" cy="863600"/>
          </a:xfrm>
          <a:prstGeom prst="wedgeRectCallout">
            <a:avLst>
              <a:gd name="adj1" fmla="val -87551"/>
              <a:gd name="adj2" fmla="val -1134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l-GR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516688" y="5589588"/>
            <a:ext cx="215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b="1"/>
              <a:t>ΠΛΗΚΤΡΟΛΟΓΙΟ        ΦΟΡΗΤΟΥ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ΠΛΗΚΤΡΟΛΟΓΙΟ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/>
              <a:t>       Το πληκτρολόγιο αποτελείται από τα πλήκτρα με τα γράμματα, τους αριθμούς και τα υπόλοιπα χρήσιμα σύμβολα της γλώσσας μας, αλλά και από πλήκτρα που κάνουν ειδικές εργασίες όπως :</a:t>
            </a:r>
          </a:p>
          <a:p>
            <a:pPr>
              <a:lnSpc>
                <a:spcPct val="90000"/>
              </a:lnSpc>
            </a:pPr>
            <a:r>
              <a:rPr lang="el-GR"/>
              <a:t>μετακινούν το δείκτη του ποντικιού μας στην οθόνη και </a:t>
            </a:r>
          </a:p>
          <a:p>
            <a:pPr>
              <a:lnSpc>
                <a:spcPct val="90000"/>
              </a:lnSpc>
            </a:pPr>
            <a:r>
              <a:rPr lang="el-GR"/>
              <a:t>δίνουν εντολές στον υπολογιστή.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b="1"/>
              <a:t>ΕΙΝΑΙ ΣΥΣΚΕΥΗ ΕΙΣΟΔΟΥ </a:t>
            </a:r>
            <a:r>
              <a:rPr lang="el-GR" sz="2400" b="1"/>
              <a:t>(ΔΕΔΟΜΕΝΩΝ ΚΑΙ ΕΝΤΟΛΩΝ)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l-GR" sz="2800" b="1"/>
              <a:t>ΕΞΑΡΤΗΜΑΤΑ ΠΡΟΣΩΠΙΚΟΥ ΥΠΟΛΟΓΙΣΤΗ</a:t>
            </a:r>
            <a:br>
              <a:rPr lang="el-GR" sz="2800" b="1"/>
            </a:br>
            <a:r>
              <a:rPr lang="el-GR" sz="2000" b="1"/>
              <a:t>ΜΙΚΡΟΦΩΝΟ</a:t>
            </a:r>
            <a:r>
              <a:rPr lang="en-US" sz="2000" b="1"/>
              <a:t> - </a:t>
            </a:r>
            <a:r>
              <a:rPr lang="el-GR" sz="2000" b="1"/>
              <a:t>ΑΚΟΥΣΤΙΚΑ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538538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l-GR" sz="2800"/>
              <a:t>   </a:t>
            </a:r>
            <a:r>
              <a:rPr lang="el-GR" sz="2800" b="1"/>
              <a:t>Είναι η συσκευή που εισάγει τη φωνή μας σε ψηφιακή μορφή μέσα στον υπολογιστή με τη βοήθεια ειδικού προγράμματος</a:t>
            </a:r>
            <a:r>
              <a:rPr lang="el-GR" sz="2800"/>
              <a:t>. </a:t>
            </a:r>
            <a:r>
              <a:rPr lang="el-GR" sz="2800" b="1"/>
              <a:t>ΕΙΝΑΙ ΣΥΣΚΕΥΗ ΕΙΣΟΔΟΥ</a:t>
            </a:r>
            <a:r>
              <a:rPr lang="el-GR" sz="2800"/>
              <a:t>. </a:t>
            </a:r>
          </a:p>
        </p:txBody>
      </p:sp>
      <p:pic>
        <p:nvPicPr>
          <p:cNvPr id="18436" name="Picture 4" descr="ΜΙΚΡΟΦΩΝΟ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1268413"/>
            <a:ext cx="2238375" cy="2038350"/>
          </a:xfrm>
          <a:prstGeom prst="rect">
            <a:avLst/>
          </a:prstGeom>
          <a:noFill/>
        </p:spPr>
      </p:pic>
      <p:pic>
        <p:nvPicPr>
          <p:cNvPr id="18437" name="Picture 5" descr="ΜΙΚΡΟΦΩΝΟ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688" y="1052513"/>
            <a:ext cx="2143125" cy="2143125"/>
          </a:xfrm>
          <a:prstGeom prst="rect">
            <a:avLst/>
          </a:prstGeom>
          <a:noFill/>
        </p:spPr>
      </p:pic>
      <p:pic>
        <p:nvPicPr>
          <p:cNvPr id="18438" name="Picture 6" descr="ΜΙΚΡ ΚΑΙ ΑΚ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3500438"/>
            <a:ext cx="3529012" cy="2552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449</Words>
  <Application>Microsoft Office PowerPoint</Application>
  <PresentationFormat>Προβολή στην οθόνη (4:3)</PresentationFormat>
  <Paragraphs>72</Paragraphs>
  <Slides>15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7" baseType="lpstr">
      <vt:lpstr>Arial</vt:lpstr>
      <vt:lpstr>Προεπιλεγμένη σχεδίαση</vt:lpstr>
      <vt:lpstr>ΗΛΕΚΤΡΟΝΙΚΟΣ ΥΠΟΛΟΓΙΣΤΗΣ</vt:lpstr>
      <vt:lpstr>ΕΞΑΡΤΗΜΑΤΑ ΠΡΟΣΩΠΙΚΟΥ ΥΠΟΛΟΓΙΣΤΗ ΚΕΝΤΡΙΚΗ ΜΟΝΑΔΑ</vt:lpstr>
      <vt:lpstr>ΕΞΑΡΤΗΜΑΤΑ ΠΡΟΣΩΠΙΚΟΥ ΥΠΟΛΟΓΙΣΤΗ ΟΘΟΝΗ</vt:lpstr>
      <vt:lpstr>ΕΞΑΡΤΗΜΑΤΑ ΠΡΟΣΩΠΙΚΟΥ ΥΠΟΛΟΓΙΣΤΗ ΟΘΟΝΗ ΑΦΗΣ</vt:lpstr>
      <vt:lpstr>ΕΞΑΡΤΗΜΑΤΑ ΠΡΟΣΩΠΙΚΟΥ ΥΠΟΛΟΓΙΣΤΗ ΠΟΝΤΙΚΙ</vt:lpstr>
      <vt:lpstr>ΕΞΑΡΤΗΜΑΤΑ ΠΡΟΣΩΠΙΚΟΥ ΥΠΟΛΟΓΙΣΤΗ ΠΟΝΤΙΚΙ</vt:lpstr>
      <vt:lpstr>ΕΞΑΡΤΗΜΑΤΑ ΠΡΟΣΩΠΙΚΟΥ ΥΠΟΛΟΓΙΣΤΗ ΠΛΗΚΤΡΟΛΟΓΙΟ</vt:lpstr>
      <vt:lpstr>ΕΞΑΡΤΗΜΑΤΑ ΠΡΟΣΩΠΙΚΟΥ ΥΠΟΛΟΓΙΣΤΗ ΠΛΗΚΤΡΟΛΟΓΙΟ</vt:lpstr>
      <vt:lpstr>ΕΞΑΡΤΗΜΑΤΑ ΠΡΟΣΩΠΙΚΟΥ ΥΠΟΛΟΓΙΣΤΗ ΜΙΚΡΟΦΩΝΟ - ΑΚΟΥΣΤΙΚΑ</vt:lpstr>
      <vt:lpstr>ΕΞΑΡΤΗΜΑΤΑ ΠΡΟΣΩΠΙΚΟΥ ΥΠΟΛΟΓΙΣΤΗ ΗΧΕΙΑ</vt:lpstr>
      <vt:lpstr>ΕΞΑΡΤΗΜΑΤΑ ΠΡΟΣΩΠΙΚΟΥ ΥΠΟΛΟΓΙΣΤΗ ΕΚΤΥΠΩΤΗΣ</vt:lpstr>
      <vt:lpstr>ΕΞΑΡΤΗΜΑΤΑ ΠΡΟΣΩΠΙΚΟΥ ΥΠΟΛΟΓΙΣΤΗ ΕΚΤΥΠΩΤΗΣ</vt:lpstr>
      <vt:lpstr>ΕΞΑΡΤΗΜΑΤΑ ΠΡΟΣΩΠΙΚΟΥ ΥΠΟΛΟΓΙΣΤΗ ΣΑΡΩΤΗΣ - SCANER</vt:lpstr>
      <vt:lpstr>ΕΞΑΡΤΗΜΑΤΑ ΠΡΟΣΩΠΙΚΟΥ ΥΠΟΛΟΓΙΣΤΗ ΠΟΛΥΜΗΧΑΝΗΜΑ</vt:lpstr>
      <vt:lpstr>ΕΞΑΡΤΗΜΑΤΑ ΠΡΟΣΩΠΙΚΟΥ ΥΠΟΛΟΓΙΣΤΗ WEBCAMERA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ΗΛΕΚΤΡΟΝΙΚΟΣ ΥΠΟΛΟΓΙΣΤΗΣ</dc:title>
  <dc:creator>user</dc:creator>
  <cp:lastModifiedBy>KATERINA MICHOU</cp:lastModifiedBy>
  <cp:revision>4</cp:revision>
  <dcterms:created xsi:type="dcterms:W3CDTF">2013-09-28T13:38:42Z</dcterms:created>
  <dcterms:modified xsi:type="dcterms:W3CDTF">2020-08-31T07:18:02Z</dcterms:modified>
</cp:coreProperties>
</file>