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71" r:id="rId4"/>
    <p:sldId id="262" r:id="rId5"/>
    <p:sldId id="263" r:id="rId6"/>
    <p:sldId id="267" r:id="rId7"/>
    <p:sldId id="268" r:id="rId8"/>
    <p:sldId id="269" r:id="rId9"/>
    <p:sldId id="270" r:id="rId1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66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83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56EDB86-D095-4D7D-A462-DD1BE580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3EE6067-8EBF-4AF7-AB1A-95C06B742046}" type="slidenum">
              <a:rPr lang="en-US"/>
              <a:pPr/>
              <a:t>1</a:t>
            </a:fld>
            <a:endParaRPr lang="en-US"/>
          </a:p>
        </p:txBody>
      </p:sp>
      <p:sp>
        <p:nvSpPr>
          <p:cNvPr id="122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22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328DECC-6C96-4441-9EE1-EFA277FF8874}" type="slidenum">
              <a:rPr lang="en-US"/>
              <a:pPr/>
              <a:t>2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056360C-3708-48F1-B12F-531E84E7715E}" type="slidenum">
              <a:rPr lang="en-US"/>
              <a:pPr/>
              <a:t>3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BCB80CC-6011-48FB-80FB-5B12E183717E}" type="slidenum">
              <a:rPr lang="en-US"/>
              <a:pPr/>
              <a:t>4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99BFB1-6EE7-4A89-8FE7-4BDB5D41DBD4}" type="slidenum">
              <a:rPr lang="en-US"/>
              <a:pPr/>
              <a:t>5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B8998A6-283A-4A91-8E96-32E441345B52}" type="slidenum">
              <a:rPr lang="en-US"/>
              <a:pPr/>
              <a:t>6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634AE8-7FB8-47E2-98AA-ACE758A51532}" type="slidenum">
              <a:rPr lang="en-US"/>
              <a:pPr/>
              <a:t>7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770D5F-3704-4C0D-AF57-B0C421876425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724E6F-CFFA-4447-A46C-AB306E98E4A4}" type="slidenum">
              <a:rPr lang="en-US"/>
              <a:pPr/>
              <a:t>9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 noTextEdit="1"/>
          </p:cNvSpPr>
          <p:nvPr>
            <p:ph type="sldImg"/>
          </p:nvPr>
        </p:nvSpPr>
        <p:spPr/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2872-C9C1-469A-81D3-B53917351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7D88-7B05-41FD-BB97-BA7911E82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61238" y="684213"/>
            <a:ext cx="2212975" cy="50752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20725" y="684213"/>
            <a:ext cx="6488113" cy="50752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1D41-4BED-44F3-9E8A-DBEB11305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720725" y="684213"/>
            <a:ext cx="8853488" cy="507523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B3106-96E8-4327-A84F-CDBBC9C9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6FBD-03BB-4604-A4B1-FBB38E3D7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DA2E-169A-4BD7-8668-A9EA8B875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20725" y="1949450"/>
            <a:ext cx="434975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22875" y="1949450"/>
            <a:ext cx="43513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260B0-B30D-4BBF-BF84-FB45DDC6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ACBE6-C1B6-44BD-9290-30D7D99AB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526D8-25D5-48D1-82A8-28B44A702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BB9B9-9170-493B-A8C8-4A5A88E56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A4E8B-FDD6-437F-B09F-CAB0E82DB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BF0DF-E92F-4F40-B7A6-F99C18E42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84213"/>
            <a:ext cx="8458200" cy="102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49450"/>
            <a:ext cx="8853488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318250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67075" y="634682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3" y="634682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988724-2F85-47EB-B154-8E3A81F5F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728663"/>
            <a:ext cx="8459788" cy="933450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 smtClean="0"/>
              <a:t>ΖΩΓΡΑΦΙΚΗ </a:t>
            </a:r>
            <a:r>
              <a:rPr lang="el-GR" sz="4000" smtClean="0"/>
              <a:t>:</a:t>
            </a:r>
            <a:r>
              <a:rPr lang="en-US" sz="4000" smtClean="0"/>
              <a:t> </a:t>
            </a:r>
            <a:r>
              <a:rPr lang="el-GR" sz="4000" smtClean="0"/>
              <a:t>ΧΡΩΜΑΤΙΖΩ ΣΧΗΜΑΤΑ</a:t>
            </a:r>
            <a:endParaRPr lang="en-US" sz="400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2195513"/>
            <a:ext cx="9070975" cy="4710112"/>
          </a:xfrm>
        </p:spPr>
        <p:txBody>
          <a:bodyPr tIns="4031"/>
          <a:lstStyle/>
          <a:p>
            <a:pPr marL="431800" indent="-323850" eaLnBrk="1">
              <a:lnSpc>
                <a:spcPct val="99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b="1" smtClean="0">
                <a:solidFill>
                  <a:srgbClr val="000080"/>
                </a:solidFill>
                <a:latin typeface="Century Gothic" pitchFamily="34" charset="0"/>
              </a:rPr>
              <a:t>ΣΗΜΕΡΑ ΘΑ ΜΑΘΟΥΜΕ :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mtClean="0"/>
              <a:t>Να χρησιμοποιούμε το εργαλείο του παραλληλογράμμου με κάθετες και στρογγυλεμένες άκρες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l-GR" smtClean="0"/>
              <a:t>Να χρησιμοποιούμε το εργαλείο του πολυγώνου</a:t>
            </a:r>
            <a:endParaRPr lang="en-US" b="1" smtClean="0"/>
          </a:p>
          <a:p>
            <a:pPr marL="431800" indent="-323850" eaLnBrk="1"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 b="54739"/>
          <a:stretch>
            <a:fillRect/>
          </a:stretch>
        </p:blipFill>
        <p:spPr bwMode="auto">
          <a:xfrm>
            <a:off x="0" y="0"/>
            <a:ext cx="1008062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503238" y="2484438"/>
            <a:ext cx="9002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/>
              <a:t>ΠΩΣ ΣΧΕΔΙΑΖΩ ΠΑΡΑΛΛΗΛΟΓΡΑΜΜΟ  ;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•"/>
            </a:pPr>
            <a:r>
              <a:rPr lang="el-GR"/>
              <a:t> </a:t>
            </a:r>
            <a:r>
              <a:rPr lang="el-GR" b="1"/>
              <a:t>ΒΗΜΑ 1</a:t>
            </a:r>
            <a:r>
              <a:rPr lang="el-GR" b="1" baseline="30000"/>
              <a:t>ο</a:t>
            </a:r>
            <a:r>
              <a:rPr lang="el-GR"/>
              <a:t> </a:t>
            </a:r>
          </a:p>
          <a:p>
            <a:pPr>
              <a:spcBef>
                <a:spcPct val="50000"/>
              </a:spcBef>
            </a:pPr>
            <a:r>
              <a:rPr lang="el-GR" sz="2000"/>
              <a:t>Επιλέγω εργαλείο γραμμής και μέγεθος γραμμής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•"/>
            </a:pPr>
            <a:r>
              <a:rPr lang="el-GR" b="1"/>
              <a:t>ΒΗΜΑ 2</a:t>
            </a:r>
            <a:r>
              <a:rPr lang="el-GR" b="1" baseline="30000"/>
              <a:t>ο</a:t>
            </a:r>
            <a:r>
              <a:rPr lang="el-GR" b="1"/>
              <a:t> </a:t>
            </a:r>
          </a:p>
          <a:p>
            <a:pPr>
              <a:spcBef>
                <a:spcPct val="50000"/>
              </a:spcBef>
            </a:pPr>
            <a:r>
              <a:rPr lang="el-GR" sz="2000"/>
              <a:t>Επιλέγω το εργαλείο του παραλληλογράμμου. 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•"/>
            </a:pPr>
            <a:r>
              <a:rPr lang="el-GR" b="1"/>
              <a:t>ΒΗΜΑ 3</a:t>
            </a:r>
            <a:r>
              <a:rPr lang="el-GR" b="1" baseline="30000"/>
              <a:t>ο</a:t>
            </a:r>
            <a:r>
              <a:rPr lang="el-GR" sz="2000"/>
              <a:t> </a:t>
            </a:r>
          </a:p>
          <a:p>
            <a:pPr>
              <a:spcBef>
                <a:spcPct val="50000"/>
              </a:spcBef>
            </a:pPr>
            <a:r>
              <a:rPr lang="el-GR" sz="2000"/>
              <a:t>Επιλέγω χρώμα.</a:t>
            </a:r>
          </a:p>
          <a:p>
            <a:pPr>
              <a:spcBef>
                <a:spcPct val="50000"/>
              </a:spcBef>
              <a:buFont typeface="Times New Roman" pitchFamily="18" charset="0"/>
              <a:buChar char="•"/>
            </a:pPr>
            <a:r>
              <a:rPr lang="el-GR"/>
              <a:t> </a:t>
            </a:r>
            <a:r>
              <a:rPr lang="el-GR" b="1"/>
              <a:t>ΒΗΜΑ 4</a:t>
            </a:r>
            <a:r>
              <a:rPr lang="el-GR" b="1" baseline="30000"/>
              <a:t>ο</a:t>
            </a:r>
            <a:r>
              <a:rPr lang="el-GR" b="1"/>
              <a:t> </a:t>
            </a:r>
          </a:p>
          <a:p>
            <a:pPr>
              <a:spcBef>
                <a:spcPct val="50000"/>
              </a:spcBef>
            </a:pPr>
            <a:r>
              <a:rPr lang="el-GR" sz="2000"/>
              <a:t>Βάζω το δείκτη του ποντικιού μου μέσα στη λευκή σελίδα σχεδίασης και επιλέγω</a:t>
            </a:r>
            <a:r>
              <a:rPr lang="en-US" sz="2000"/>
              <a:t> – </a:t>
            </a:r>
            <a:r>
              <a:rPr lang="el-GR" sz="2000"/>
              <a:t>δηλαδή κάνω αριστερό κλικ, </a:t>
            </a:r>
            <a:r>
              <a:rPr lang="el-GR"/>
              <a:t> </a:t>
            </a:r>
            <a:r>
              <a:rPr lang="el-GR" sz="2000"/>
              <a:t>κρατάω πατημένο το πλήκτρο και σέρνω το ποντίκι. Αφήνω το πλήκτρο του ποντικιού όταν το μέγεθος του παρ/μου μου αρέσει.</a:t>
            </a:r>
          </a:p>
        </p:txBody>
      </p:sp>
      <p:grpSp>
        <p:nvGrpSpPr>
          <p:cNvPr id="3076" name="Group 12"/>
          <p:cNvGrpSpPr>
            <a:grpSpLocks/>
          </p:cNvGrpSpPr>
          <p:nvPr/>
        </p:nvGrpSpPr>
        <p:grpSpPr bwMode="auto">
          <a:xfrm>
            <a:off x="2087563" y="1403350"/>
            <a:ext cx="2216150" cy="719138"/>
            <a:chOff x="1451" y="839"/>
            <a:chExt cx="1262" cy="453"/>
          </a:xfrm>
        </p:grpSpPr>
        <p:sp>
          <p:nvSpPr>
            <p:cNvPr id="3080" name="AutoShape 10"/>
            <p:cNvSpPr>
              <a:spLocks noChangeArrowheads="1"/>
            </p:cNvSpPr>
            <p:nvPr/>
          </p:nvSpPr>
          <p:spPr bwMode="auto">
            <a:xfrm>
              <a:off x="1451" y="839"/>
              <a:ext cx="1225" cy="453"/>
            </a:xfrm>
            <a:prstGeom prst="wedgeRoundRectCallout">
              <a:avLst>
                <a:gd name="adj1" fmla="val 30491"/>
                <a:gd name="adj2" fmla="val -163245"/>
                <a:gd name="adj3" fmla="val 16667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l-GR"/>
            </a:p>
          </p:txBody>
        </p:sp>
        <p:sp>
          <p:nvSpPr>
            <p:cNvPr id="3081" name="Text Box 11"/>
            <p:cNvSpPr txBox="1">
              <a:spLocks noChangeArrowheads="1"/>
            </p:cNvSpPr>
            <p:nvPr/>
          </p:nvSpPr>
          <p:spPr bwMode="auto">
            <a:xfrm>
              <a:off x="1453" y="884"/>
              <a:ext cx="126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/>
                <a:t>ΕΡΓΑΛΕΙΟ </a:t>
              </a:r>
            </a:p>
            <a:p>
              <a:pPr algn="ctr"/>
              <a:r>
                <a:rPr lang="el-GR"/>
                <a:t>παραλληλογράμμου</a:t>
              </a:r>
            </a:p>
          </p:txBody>
        </p:sp>
      </p:grp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7848600" y="1258888"/>
            <a:ext cx="1557338" cy="619125"/>
            <a:chOff x="4445" y="1066"/>
            <a:chExt cx="953" cy="555"/>
          </a:xfrm>
        </p:grpSpPr>
        <p:sp>
          <p:nvSpPr>
            <p:cNvPr id="3078" name="AutoShape 13"/>
            <p:cNvSpPr>
              <a:spLocks noChangeArrowheads="1"/>
            </p:cNvSpPr>
            <p:nvPr/>
          </p:nvSpPr>
          <p:spPr bwMode="auto">
            <a:xfrm>
              <a:off x="4445" y="1066"/>
              <a:ext cx="953" cy="499"/>
            </a:xfrm>
            <a:prstGeom prst="wedgeRoundRectCallout">
              <a:avLst>
                <a:gd name="adj1" fmla="val -49792"/>
                <a:gd name="adj2" fmla="val -179259"/>
                <a:gd name="adj3" fmla="val 16667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l-GR"/>
            </a:p>
          </p:txBody>
        </p:sp>
        <p:sp>
          <p:nvSpPr>
            <p:cNvPr id="3079" name="Text Box 14"/>
            <p:cNvSpPr txBox="1">
              <a:spLocks noChangeArrowheads="1"/>
            </p:cNvSpPr>
            <p:nvPr/>
          </p:nvSpPr>
          <p:spPr bwMode="auto">
            <a:xfrm>
              <a:off x="4547" y="1131"/>
              <a:ext cx="819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 sz="1600"/>
                <a:t>ΠΑΛΕΤΑ </a:t>
              </a:r>
            </a:p>
            <a:p>
              <a:pPr algn="ctr"/>
              <a:r>
                <a:rPr lang="el-GR" sz="1600"/>
                <a:t>ΧΡΩΜΑΤΩΝ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1188"/>
            <a:ext cx="907256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5"/>
          <p:cNvSpPr>
            <a:spLocks/>
          </p:cNvSpPr>
          <p:nvPr/>
        </p:nvSpPr>
        <p:spPr bwMode="auto">
          <a:xfrm>
            <a:off x="4319588" y="3995738"/>
            <a:ext cx="2425700" cy="863600"/>
          </a:xfrm>
          <a:prstGeom prst="borderCallout3">
            <a:avLst>
              <a:gd name="adj1" fmla="val 13236"/>
              <a:gd name="adj2" fmla="val 103144"/>
              <a:gd name="adj3" fmla="val 13236"/>
              <a:gd name="adj4" fmla="val 130759"/>
              <a:gd name="adj5" fmla="val -82722"/>
              <a:gd name="adj6" fmla="val 130759"/>
              <a:gd name="adj7" fmla="val -179046"/>
              <a:gd name="adj8" fmla="val -8769"/>
            </a:avLst>
          </a:prstGeom>
          <a:solidFill>
            <a:srgbClr val="00FF00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/>
              <a:t>Ορίστε ένα πανέμορφο παραλληλόγραμμο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647700" y="4500563"/>
            <a:ext cx="8713788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l-GR" sz="2400" b="1"/>
              <a:t>ΠΩΣ ΣΧΕΔΙΑΖΩ ΤΕΤΡΑΓΩΝΟ ;</a:t>
            </a:r>
          </a:p>
          <a:p>
            <a:pPr marL="342900" indent="-342900" algn="ctr">
              <a:spcBef>
                <a:spcPct val="50000"/>
              </a:spcBef>
              <a:buFont typeface="Times New Roman" pitchFamily="18" charset="0"/>
              <a:buChar char="•"/>
            </a:pPr>
            <a:r>
              <a:rPr lang="el-GR" sz="2000"/>
              <a:t>Επαναλαμβάνω το </a:t>
            </a:r>
            <a:r>
              <a:rPr lang="el-GR" sz="2000" b="1"/>
              <a:t>ΒΗΜΑ 4</a:t>
            </a:r>
            <a:r>
              <a:rPr lang="el-GR" sz="2000" b="1" baseline="30000"/>
              <a:t>ο</a:t>
            </a:r>
            <a:r>
              <a:rPr lang="el-GR" sz="2000"/>
              <a:t> του παραλληλογράμμου, δηλαδή πηγαίνω σε άδειο χώρο στην περιοχή σχεδίασης, κάνω κλικ, κρατάω πατημένο το αριστερό πλήκτρο και σύρω το ποντίκι, </a:t>
            </a:r>
            <a:r>
              <a:rPr lang="el-GR" sz="2000" b="1" i="1" u="sng"/>
              <a:t>ΑΛΛΑ ΟΣΗ ΩΡΑ ΣΥΡΩ , ΚΡΑΤΑΩ ΜΕ ΤΟ ΑΡΙΣΤΕΡΟ ΜΟΥ ΧΕΡΙ ΠΑΤΗΜΕΝΟ ΣΤΟ ΠΛΗΚΤΡΟΛΟΓΙΟ ΤΟ ΠΛΗΚΤΡΟ </a:t>
            </a:r>
            <a:r>
              <a:rPr lang="en-US" sz="2000" b="1" i="1" u="sng"/>
              <a:t>SHIFT</a:t>
            </a:r>
            <a:r>
              <a:rPr lang="el-GR" sz="2000" b="1" i="1" u="sng"/>
              <a:t>.</a:t>
            </a:r>
            <a:r>
              <a:rPr lang="el-GR" sz="2000"/>
              <a:t> Αφήνω το αριστερό πλήκτρο του ποντικιού και το </a:t>
            </a:r>
            <a:r>
              <a:rPr lang="en-US" sz="2000"/>
              <a:t>Shift </a:t>
            </a:r>
            <a:r>
              <a:rPr lang="el-GR" sz="2000"/>
              <a:t>ΤΑΥΤΟΧΡΟΝΑ εκεί που θέλω </a:t>
            </a:r>
            <a:r>
              <a:rPr lang="el-GR" sz="2000" b="1" u="sng"/>
              <a:t>να τελειώσει ΤΟ ΤΕΤΡΑΓΩΝΟ.</a:t>
            </a:r>
          </a:p>
        </p:txBody>
      </p:sp>
      <p:pic>
        <p:nvPicPr>
          <p:cNvPr id="5123" name="Picture 21" descr="Αποτέλεσμα εικόνας για πληκτρολογι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755650"/>
            <a:ext cx="6985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AutoShape 22"/>
          <p:cNvSpPr>
            <a:spLocks/>
          </p:cNvSpPr>
          <p:nvPr/>
        </p:nvSpPr>
        <p:spPr bwMode="auto">
          <a:xfrm>
            <a:off x="3024188" y="3348038"/>
            <a:ext cx="1579562" cy="609600"/>
          </a:xfrm>
          <a:prstGeom prst="borderCallout1">
            <a:avLst>
              <a:gd name="adj1" fmla="val 18750"/>
              <a:gd name="adj2" fmla="val -4824"/>
              <a:gd name="adj3" fmla="val -158593"/>
              <a:gd name="adj4" fmla="val -64120"/>
            </a:avLst>
          </a:prstGeom>
          <a:solidFill>
            <a:srgbClr val="969696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ΠΛΗΚΤΡΟ </a:t>
            </a:r>
            <a:r>
              <a:rPr lang="en-US" b="1">
                <a:solidFill>
                  <a:schemeClr val="bg1"/>
                </a:solidFill>
              </a:rPr>
              <a:t>SHIFT</a:t>
            </a:r>
            <a:endParaRPr lang="el-GR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1188"/>
            <a:ext cx="89281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9"/>
          <p:cNvSpPr>
            <a:spLocks/>
          </p:cNvSpPr>
          <p:nvPr/>
        </p:nvSpPr>
        <p:spPr bwMode="auto">
          <a:xfrm>
            <a:off x="1439863" y="5508625"/>
            <a:ext cx="4514850" cy="1295400"/>
          </a:xfrm>
          <a:prstGeom prst="borderCallout3">
            <a:avLst>
              <a:gd name="adj1" fmla="val 8824"/>
              <a:gd name="adj2" fmla="val 101690"/>
              <a:gd name="adj3" fmla="val 8824"/>
              <a:gd name="adj4" fmla="val 102144"/>
              <a:gd name="adj5" fmla="val -73528"/>
              <a:gd name="adj6" fmla="val 102144"/>
              <a:gd name="adj7" fmla="val -156005"/>
              <a:gd name="adj8" fmla="val 42722"/>
            </a:avLst>
          </a:prstGeom>
          <a:solidFill>
            <a:srgbClr val="00FF00"/>
          </a:solidFill>
          <a:ln w="25400">
            <a:solidFill>
              <a:srgbClr val="33996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l-GR" sz="2000" b="1">
                <a:solidFill>
                  <a:srgbClr val="006600"/>
                </a:solidFill>
              </a:rPr>
              <a:t>Ορίστε και ένα ωραίο, τέλειο τετράγωνο! Τώρα προσπαθήστε να κάνετε τα δικά σας παραλληλόγραμμα και τετράγωνα και καλή επιτυχία!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684213"/>
            <a:ext cx="8458200" cy="647700"/>
          </a:xfrm>
        </p:spPr>
        <p:txBody>
          <a:bodyPr/>
          <a:lstStyle/>
          <a:p>
            <a:pPr eaLnBrk="1"/>
            <a:r>
              <a:rPr lang="el-GR" sz="3200" smtClean="0"/>
              <a:t>…. Για στρογγυλεμένα σχήματα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 b="54739"/>
          <a:stretch>
            <a:fillRect/>
          </a:stretch>
        </p:blipFill>
        <p:spPr bwMode="auto">
          <a:xfrm>
            <a:off x="647700" y="1331913"/>
            <a:ext cx="8713788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2" name="Group 13"/>
          <p:cNvGrpSpPr>
            <a:grpSpLocks/>
          </p:cNvGrpSpPr>
          <p:nvPr/>
        </p:nvGrpSpPr>
        <p:grpSpPr bwMode="auto">
          <a:xfrm>
            <a:off x="3024188" y="3492500"/>
            <a:ext cx="2873375" cy="1296988"/>
            <a:chOff x="1814" y="2018"/>
            <a:chExt cx="1810" cy="453"/>
          </a:xfrm>
        </p:grpSpPr>
        <p:sp>
          <p:nvSpPr>
            <p:cNvPr id="7174" name="AutoShape 11"/>
            <p:cNvSpPr>
              <a:spLocks noChangeArrowheads="1"/>
            </p:cNvSpPr>
            <p:nvPr/>
          </p:nvSpPr>
          <p:spPr bwMode="auto">
            <a:xfrm>
              <a:off x="1814" y="2018"/>
              <a:ext cx="1810" cy="453"/>
            </a:xfrm>
            <a:prstGeom prst="wedgeRoundRectCallout">
              <a:avLst>
                <a:gd name="adj1" fmla="val -10389"/>
                <a:gd name="adj2" fmla="val -173181"/>
                <a:gd name="adj3" fmla="val 16667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l-GR"/>
            </a:p>
          </p:txBody>
        </p:sp>
        <p:sp>
          <p:nvSpPr>
            <p:cNvPr id="7175" name="Text Box 12"/>
            <p:cNvSpPr txBox="1">
              <a:spLocks noChangeArrowheads="1"/>
            </p:cNvSpPr>
            <p:nvPr/>
          </p:nvSpPr>
          <p:spPr bwMode="auto">
            <a:xfrm>
              <a:off x="1874" y="2063"/>
              <a:ext cx="1731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/>
                <a:t>ΕΡΓΑΛΕΙΟ </a:t>
              </a:r>
            </a:p>
            <a:p>
              <a:pPr algn="ctr"/>
              <a:r>
                <a:rPr lang="el-GR"/>
                <a:t>ΣΤΡΟΓΓΥΛΕΜΕΝΟΥ</a:t>
              </a:r>
            </a:p>
            <a:p>
              <a:pPr algn="ctr"/>
              <a:r>
                <a:rPr lang="el-GR"/>
                <a:t>ΠΑΡΑΛΛΗΛΟΓΡΑΜΜΟΥ</a:t>
              </a:r>
            </a:p>
          </p:txBody>
        </p:sp>
      </p:grp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719138" y="4859338"/>
            <a:ext cx="871378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/>
              <a:t>Μόνο το εργαλείο αλλάζει. Όλες οι άλλες ενέργειες παραμένουν ίδιες για να </a:t>
            </a:r>
          </a:p>
          <a:p>
            <a:pPr>
              <a:spcBef>
                <a:spcPct val="50000"/>
              </a:spcBef>
            </a:pPr>
            <a:r>
              <a:rPr lang="el-GR" sz="2000"/>
              <a:t>ζωγραφίσουμε παραλληλόγραμμα και τετράγωνα. Για να τα γεμίσουμε δε με</a:t>
            </a:r>
          </a:p>
          <a:p>
            <a:pPr>
              <a:spcBef>
                <a:spcPct val="50000"/>
              </a:spcBef>
            </a:pPr>
            <a:r>
              <a:rPr lang="el-GR" sz="2000"/>
              <a:t>χρώμα τα σχήματά μας, είτε με το ίδιο χρώμα του περιγράμματος, είτε </a:t>
            </a:r>
          </a:p>
          <a:p>
            <a:pPr>
              <a:spcBef>
                <a:spcPct val="50000"/>
              </a:spcBef>
            </a:pPr>
            <a:r>
              <a:rPr lang="el-GR" sz="2000"/>
              <a:t>διαφορετικό, αυτό το γνωρίζετε ήδη ……….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466725"/>
            <a:ext cx="8458200" cy="647700"/>
          </a:xfrm>
        </p:spPr>
        <p:txBody>
          <a:bodyPr/>
          <a:lstStyle/>
          <a:p>
            <a:pPr eaLnBrk="1"/>
            <a:r>
              <a:rPr lang="el-GR" sz="3200" smtClean="0"/>
              <a:t>….εργαλείο κουβάς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163" y="971550"/>
            <a:ext cx="8853487" cy="2303463"/>
          </a:xfrm>
        </p:spPr>
        <p:txBody>
          <a:bodyPr/>
          <a:lstStyle/>
          <a:p>
            <a:pPr algn="just" eaLnBrk="1"/>
            <a:r>
              <a:rPr lang="el-GR" smtClean="0"/>
              <a:t>   </a:t>
            </a:r>
            <a:r>
              <a:rPr lang="el-GR" sz="2400" smtClean="0"/>
              <a:t>Και η </a:t>
            </a:r>
            <a:r>
              <a:rPr lang="el-GR" sz="2400" b="1" i="1" smtClean="0">
                <a:solidFill>
                  <a:schemeClr val="accent2"/>
                </a:solidFill>
              </a:rPr>
              <a:t>παλέτα χρωμάτων</a:t>
            </a:r>
            <a:r>
              <a:rPr lang="el-GR" sz="2400" smtClean="0"/>
              <a:t> μπορεί να «δεχτεί» </a:t>
            </a:r>
            <a:r>
              <a:rPr lang="el-GR" sz="2400" b="1" i="1" smtClean="0">
                <a:solidFill>
                  <a:schemeClr val="accent2"/>
                </a:solidFill>
              </a:rPr>
              <a:t>2 χρώματα. Το ένα το επιλέγουμε με αριστερό κλικ και το άλλο με δεξί κλικ</a:t>
            </a:r>
            <a:r>
              <a:rPr lang="en-US" sz="2400" b="1" i="1" smtClean="0">
                <a:solidFill>
                  <a:schemeClr val="accent2"/>
                </a:solidFill>
              </a:rPr>
              <a:t> (</a:t>
            </a:r>
            <a:r>
              <a:rPr lang="el-GR" sz="2400" b="1" i="1" smtClean="0">
                <a:solidFill>
                  <a:schemeClr val="accent2"/>
                </a:solidFill>
              </a:rPr>
              <a:t>στο εργαστήριο) ή επιλέγουμε Χρώμα1 και το χρώμα που θέλουμε και Χρώμα 2 και το χρώμα που θέλουμε.</a:t>
            </a:r>
            <a:r>
              <a:rPr lang="el-GR" sz="2400" smtClean="0"/>
              <a:t> «Ρίχνοντας» λοιπόν χρώμα μια με το αριστερό κλικ και μια με το δεξί κάνω ότι θέλω.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3419475"/>
            <a:ext cx="74882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466725"/>
            <a:ext cx="8458200" cy="647700"/>
          </a:xfrm>
        </p:spPr>
        <p:txBody>
          <a:bodyPr/>
          <a:lstStyle/>
          <a:p>
            <a:pPr eaLnBrk="1"/>
            <a:r>
              <a:rPr lang="el-GR" sz="3200" smtClean="0"/>
              <a:t>….για τα πολύγωνα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3708400"/>
            <a:ext cx="8853487" cy="3376613"/>
          </a:xfrm>
        </p:spPr>
        <p:txBody>
          <a:bodyPr/>
          <a:lstStyle/>
          <a:p>
            <a:pPr algn="ctr" eaLnBrk="1"/>
            <a:r>
              <a:rPr lang="el-GR" smtClean="0"/>
              <a:t>        Επιλέξτε το εργαλείο που βλέπετε και </a:t>
            </a:r>
          </a:p>
          <a:p>
            <a:pPr algn="ctr" eaLnBrk="1"/>
            <a:r>
              <a:rPr lang="el-GR" smtClean="0"/>
              <a:t>σχεδιάστε τρίγωνα, πεντάγωνα, εξάγωνα κλπ.</a:t>
            </a:r>
          </a:p>
          <a:p>
            <a:pPr algn="ctr" eaLnBrk="1"/>
            <a:r>
              <a:rPr lang="el-GR" smtClean="0"/>
              <a:t> Φροντίστε μόνο η τελευταία πλευρά του </a:t>
            </a:r>
          </a:p>
          <a:p>
            <a:pPr algn="ctr" eaLnBrk="1"/>
            <a:r>
              <a:rPr lang="el-GR" smtClean="0"/>
              <a:t>σχήματος να «ακουμπήσει» πάνω στην πρώτη.</a:t>
            </a:r>
          </a:p>
          <a:p>
            <a:pPr algn="ctr" eaLnBrk="1"/>
            <a:r>
              <a:rPr lang="el-GR" smtClean="0"/>
              <a:t> Φτιάξτε τα δικά σας σχήματα και καλή επιτυχία!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b="54739"/>
          <a:stretch>
            <a:fillRect/>
          </a:stretch>
        </p:blipFill>
        <p:spPr bwMode="auto">
          <a:xfrm>
            <a:off x="719138" y="1116013"/>
            <a:ext cx="85693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527425" y="2339975"/>
            <a:ext cx="1944688" cy="668338"/>
            <a:chOff x="1814" y="2018"/>
            <a:chExt cx="1810" cy="467"/>
          </a:xfrm>
        </p:grpSpPr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>
              <a:off x="1814" y="2018"/>
              <a:ext cx="1810" cy="453"/>
            </a:xfrm>
            <a:prstGeom prst="wedgeRoundRectCallout">
              <a:avLst>
                <a:gd name="adj1" fmla="val -10389"/>
                <a:gd name="adj2" fmla="val -173181"/>
                <a:gd name="adj3" fmla="val 16667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l-GR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984" y="2063"/>
              <a:ext cx="1513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l-GR"/>
                <a:t>ΕΡΓΑΛΕΙΟ </a:t>
              </a:r>
            </a:p>
            <a:p>
              <a:pPr algn="ctr"/>
              <a:r>
                <a:rPr lang="el-GR"/>
                <a:t>ΠΟΛΥΓΩΝΟΥ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611188"/>
            <a:ext cx="8856662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and White</Template>
  <TotalTime>342</TotalTime>
  <Words>373</Words>
  <Application>Microsoft Office PowerPoint</Application>
  <PresentationFormat>Προσαρμογή</PresentationFormat>
  <Paragraphs>49</Paragraphs>
  <Slides>9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Times New Roman</vt:lpstr>
      <vt:lpstr>Century Gothic</vt:lpstr>
      <vt:lpstr>Wingdings</vt:lpstr>
      <vt:lpstr>Προεπιλεγμένη σχεδίαση</vt:lpstr>
      <vt:lpstr>ΖΩΓΡΑΦΙΚΗ : ΧΡΩΜΑΤΙΖΩ ΣΧΗΜΑΤΑ</vt:lpstr>
      <vt:lpstr>Διαφάνεια 2</vt:lpstr>
      <vt:lpstr>Διαφάνεια 3</vt:lpstr>
      <vt:lpstr>Διαφάνεια 4</vt:lpstr>
      <vt:lpstr>Διαφάνεια 5</vt:lpstr>
      <vt:lpstr>…. Για στρογγυλεμένα σχήματα</vt:lpstr>
      <vt:lpstr>….εργαλείο κουβάς</vt:lpstr>
      <vt:lpstr>….για τα πολύγωνα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</dc:title>
  <dc:creator>ΚΑΤΕΡΙΝΑ ΜΙΧΟΥ</dc:creator>
  <dc:description>Presentation Layout Template</dc:description>
  <cp:lastModifiedBy>KATERINA MICHOU</cp:lastModifiedBy>
  <cp:revision>11</cp:revision>
  <cp:lastPrinted>1601-01-01T00:00:00Z</cp:lastPrinted>
  <dcterms:created xsi:type="dcterms:W3CDTF">2013-09-24T16:18:44Z</dcterms:created>
  <dcterms:modified xsi:type="dcterms:W3CDTF">2020-03-27T06:16:23Z</dcterms:modified>
</cp:coreProperties>
</file>