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1620" y="-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l-GR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fld id="{7B43A33E-919D-402B-939B-97E8789C9C7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81821F2-8C98-48CA-99FF-DB1E06BA438A}" type="slidenum">
              <a:rPr lang="en-US"/>
              <a:pPr/>
              <a:t>1</a:t>
            </a:fld>
            <a:endParaRPr lang="en-US"/>
          </a:p>
        </p:txBody>
      </p:sp>
      <p:sp>
        <p:nvSpPr>
          <p:cNvPr id="1126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727EF0E-84B9-44B3-A53E-B3CF0F137D4F}" type="slidenum">
              <a:rPr lang="en-US"/>
              <a:pPr/>
              <a:t>2</a:t>
            </a:fld>
            <a:endParaRPr lang="en-US"/>
          </a:p>
        </p:txBody>
      </p:sp>
      <p:sp>
        <p:nvSpPr>
          <p:cNvPr id="1228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FD9C844-E468-486F-91F2-36B47C013184}" type="slidenum">
              <a:rPr lang="en-US"/>
              <a:pPr/>
              <a:t>3</a:t>
            </a:fld>
            <a:endParaRPr lang="en-US"/>
          </a:p>
        </p:txBody>
      </p:sp>
      <p:sp>
        <p:nvSpPr>
          <p:cNvPr id="1331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6E57A8D-0488-4C64-BF26-462E28F9A42B}" type="slidenum">
              <a:rPr lang="en-US"/>
              <a:pPr/>
              <a:t>4</a:t>
            </a:fld>
            <a:endParaRPr lang="en-US"/>
          </a:p>
        </p:txBody>
      </p:sp>
      <p:sp>
        <p:nvSpPr>
          <p:cNvPr id="1433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BDAB98D-ED6D-49F9-B3C2-E198598CE71B}" type="slidenum">
              <a:rPr lang="en-US"/>
              <a:pPr/>
              <a:t>5</a:t>
            </a:fld>
            <a:endParaRPr lang="en-US"/>
          </a:p>
        </p:txBody>
      </p:sp>
      <p:sp>
        <p:nvSpPr>
          <p:cNvPr id="1536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0EF3E41-FA9E-448E-B691-4C17B1DF57BF}" type="slidenum">
              <a:rPr lang="en-US"/>
              <a:pPr/>
              <a:t>6</a:t>
            </a:fld>
            <a:endParaRPr lang="en-US"/>
          </a:p>
        </p:txBody>
      </p:sp>
      <p:sp>
        <p:nvSpPr>
          <p:cNvPr id="1638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AE717FA-D6B0-4884-866C-0274479629A5}" type="slidenum">
              <a:rPr lang="en-US"/>
              <a:pPr/>
              <a:t>7</a:t>
            </a:fld>
            <a:endParaRPr lang="en-US"/>
          </a:p>
        </p:txBody>
      </p:sp>
      <p:sp>
        <p:nvSpPr>
          <p:cNvPr id="1740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65B0718-9F6C-4BD6-9029-7AE1F47D86D8}" type="slidenum">
              <a:rPr lang="en-US"/>
              <a:pPr/>
              <a:t>8</a:t>
            </a:fld>
            <a:endParaRPr lang="en-US"/>
          </a:p>
        </p:txBody>
      </p:sp>
      <p:sp>
        <p:nvSpPr>
          <p:cNvPr id="184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15F78AC-E839-48D8-A941-8D5774D959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D14DB2A-AB77-4343-9861-1A601346F4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7307263" y="301625"/>
            <a:ext cx="2266950" cy="5816600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1625" cy="5816600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46EAC8B-E7E5-4709-9069-325EC62E8A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ροσαρμοσμένη διάταξ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126047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0"/>
          </p:nvPr>
        </p:nvSpPr>
        <p:spPr>
          <a:xfrm>
            <a:off x="612775" y="6562725"/>
            <a:ext cx="2346325" cy="51911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idx="11"/>
          </p:nvPr>
        </p:nvSpPr>
        <p:spPr>
          <a:xfrm>
            <a:off x="3556000" y="6562725"/>
            <a:ext cx="3194050" cy="51911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idx="12"/>
          </p:nvPr>
        </p:nvSpPr>
        <p:spPr>
          <a:xfrm>
            <a:off x="7335838" y="6562725"/>
            <a:ext cx="2346325" cy="519113"/>
          </a:xfrm>
        </p:spPr>
        <p:txBody>
          <a:bodyPr/>
          <a:lstStyle>
            <a:lvl1pPr>
              <a:defRPr/>
            </a:lvl1pPr>
          </a:lstStyle>
          <a:p>
            <a:fld id="{3ADD58B0-D450-49F3-B277-E26A74B4AF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8A24E48E-1133-42A3-8E19-7AC8A828DD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FEA19E9-1713-4A94-B59A-DB5A7E8296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720725" y="1979613"/>
            <a:ext cx="4349750" cy="4138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222875" y="1979613"/>
            <a:ext cx="4351338" cy="4138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932F3E1-2C44-4D50-B587-EAD180F4A4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3566B829-6059-4065-B5BA-9C653DEE47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7B85205-3965-4B96-B59B-F88093ECECE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1DE5627-8299-476A-9FF4-1A346C4B69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52DE706-9E13-4F15-B3D4-4117914EE0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A157E82-DEB2-42B7-B808-77834F122FF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Κάντε κλικ εδώ για την επεξεργασία της μορφής του κειμένου του τίτλου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20725" y="1979613"/>
            <a:ext cx="8853488" cy="413861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Κάντε κλικ εδώ για την επεξεργασία της μορφής των κειμένων διάρθρωσης</a:t>
            </a:r>
          </a:p>
          <a:p>
            <a:pPr lvl="1"/>
            <a:r>
              <a:rPr lang="en-GB" smtClean="0"/>
              <a:t>Δεύτερο επίπεδο διάρθρωσης</a:t>
            </a:r>
          </a:p>
          <a:p>
            <a:pPr lvl="2"/>
            <a:r>
              <a:rPr lang="en-GB" smtClean="0"/>
              <a:t>Τρίτο επίπεδο διάρθρωσης</a:t>
            </a:r>
          </a:p>
          <a:p>
            <a:pPr lvl="3"/>
            <a:r>
              <a:rPr lang="en-GB" smtClean="0"/>
              <a:t>Τέταρτο επίπεδο διάρθρωσης</a:t>
            </a:r>
          </a:p>
          <a:p>
            <a:pPr lvl="4"/>
            <a:r>
              <a:rPr lang="en-GB" smtClean="0"/>
              <a:t>Πέμπτο επίπεδο διάρθρωσης</a:t>
            </a:r>
          </a:p>
          <a:p>
            <a:pPr lvl="4"/>
            <a:r>
              <a:rPr lang="en-GB" smtClean="0"/>
              <a:t>Έκτο επίπεδο διάρθρωσης</a:t>
            </a:r>
          </a:p>
          <a:p>
            <a:pPr lvl="4"/>
            <a:r>
              <a:rPr lang="en-GB" smtClean="0"/>
              <a:t>Έβδομο επίπεδο διάρθρωσης</a:t>
            </a:r>
          </a:p>
          <a:p>
            <a:pPr lvl="4"/>
            <a:r>
              <a:rPr lang="en-GB" smtClean="0"/>
              <a:t>Όγδοο επίπεδο διάρθρωσης</a:t>
            </a:r>
          </a:p>
          <a:p>
            <a:pPr lvl="4"/>
            <a:r>
              <a:rPr lang="en-GB" smtClean="0"/>
              <a:t>Ένατο επίπεδο διάρθρωσης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12775" y="6562725"/>
            <a:ext cx="2346325" cy="5191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556000" y="6562725"/>
            <a:ext cx="3194050" cy="5191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335838" y="6562725"/>
            <a:ext cx="2346325" cy="5191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+mn-cs"/>
              </a:defRPr>
            </a:lvl1pPr>
          </a:lstStyle>
          <a:p>
            <a:fld id="{FBA7D451-0A9C-4659-B353-8C8A38AB0E3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280099"/>
          </a:solidFill>
          <a:latin typeface="+mj-lt"/>
          <a:ea typeface="+mj-ea"/>
          <a:cs typeface="+mj-cs"/>
        </a:defRPr>
      </a:lvl1pPr>
      <a:lvl2pPr marL="742950" indent="-28575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280099"/>
          </a:solidFill>
          <a:latin typeface="Arial" charset="0"/>
          <a:cs typeface="Arial Unicode MS" charset="0"/>
        </a:defRPr>
      </a:lvl2pPr>
      <a:lvl3pPr marL="1143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280099"/>
          </a:solidFill>
          <a:latin typeface="Arial" charset="0"/>
          <a:cs typeface="Arial Unicode MS" charset="0"/>
        </a:defRPr>
      </a:lvl3pPr>
      <a:lvl4pPr marL="1600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280099"/>
          </a:solidFill>
          <a:latin typeface="Arial" charset="0"/>
          <a:cs typeface="Arial Unicode MS" charset="0"/>
        </a:defRPr>
      </a:lvl4pPr>
      <a:lvl5pPr marL="20574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280099"/>
          </a:solidFill>
          <a:latin typeface="Arial" charset="0"/>
          <a:cs typeface="Arial Unicode MS" charset="0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280099"/>
          </a:solidFill>
          <a:latin typeface="Arial" charset="0"/>
          <a:cs typeface="Arial Unicode MS" charset="0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280099"/>
          </a:solidFill>
          <a:latin typeface="Arial" charset="0"/>
          <a:cs typeface="Arial Unicode MS" charset="0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280099"/>
          </a:solidFill>
          <a:latin typeface="Arial" charset="0"/>
          <a:cs typeface="Arial Unicode MS" charset="0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280099"/>
          </a:solidFill>
          <a:latin typeface="Arial" charset="0"/>
          <a:cs typeface="Arial Unicode MS" charset="0"/>
        </a:defRPr>
      </a:lvl9pPr>
    </p:titleStyle>
    <p:bodyStyle>
      <a:lvl1pPr marL="342900" indent="-342900" algn="l" defTabSz="449263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8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80"/>
          </a:solidFill>
          <a:latin typeface="+mn-lt"/>
          <a:cs typeface="+mn-cs"/>
        </a:defRPr>
      </a:lvl2pPr>
      <a:lvl3pPr marL="1143000" indent="-228600" algn="l" defTabSz="449263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80"/>
          </a:solidFill>
          <a:latin typeface="+mn-lt"/>
          <a:cs typeface="+mn-cs"/>
        </a:defRPr>
      </a:lvl3pPr>
      <a:lvl4pPr marL="1600200" indent="-228600" algn="l" defTabSz="449263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80"/>
          </a:solidFill>
          <a:latin typeface="+mn-lt"/>
          <a:cs typeface="+mn-cs"/>
        </a:defRPr>
      </a:lvl4pPr>
      <a:lvl5pPr marL="20574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80"/>
          </a:solidFill>
          <a:latin typeface="+mn-lt"/>
          <a:cs typeface="+mn-cs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80"/>
          </a:solidFill>
          <a:latin typeface="+mn-lt"/>
          <a:cs typeface="+mn-cs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80"/>
          </a:solidFill>
          <a:latin typeface="+mn-lt"/>
          <a:cs typeface="+mn-cs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80"/>
          </a:solidFill>
          <a:latin typeface="+mn-lt"/>
          <a:cs typeface="+mn-cs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80"/>
          </a:solidFill>
          <a:latin typeface="+mn-lt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/>
              <a:t>Άνοιγμα αρχείου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720725" y="1223963"/>
            <a:ext cx="8855075" cy="3743325"/>
          </a:xfrm>
          <a:prstGeom prst="rect">
            <a:avLst/>
          </a:prstGeom>
          <a:noFill/>
          <a:ln/>
        </p:spPr>
        <p:txBody>
          <a:bodyPr lIns="0" tIns="28224" rIns="0" bIns="0" anchor="ctr"/>
          <a:lstStyle/>
          <a:p>
            <a:pPr marL="0" indent="0" algn="ctr"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>
                <a:solidFill>
                  <a:srgbClr val="280099"/>
                </a:solidFill>
              </a:rPr>
              <a:t>Οποιοδήποτε αρχείο ζητήσει να ανοίξετε η κυρία θα βρίσκεται “τοποθετημένο” πάνω στην επιφάνεια εργασίας και για να το ανοίξετε θα κάνετε ΔΙΠΛΟ ΑΡΙΣΤΕΡΟ ΚΛΙΚ πάνω του.</a:t>
            </a:r>
          </a:p>
          <a:p>
            <a:pPr marL="0" indent="0" algn="ctr"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>
                <a:solidFill>
                  <a:srgbClr val="280099"/>
                </a:solidFill>
              </a:rPr>
              <a:t>Θα πατήσετε δηλαδή όσο πιο γρήγορα μπορείτε 2 φορές συνεχόμενα το αριστερό πλήκτρο του ποντικιού σας, ψύχραιμα και χωρίς φόβο.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91250" y="5040313"/>
            <a:ext cx="1943100" cy="14287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/>
              <a:t>Αποθήκευση αρχείου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720725" y="1979613"/>
            <a:ext cx="8855075" cy="4140200"/>
          </a:xfrm>
          <a:prstGeom prst="rect">
            <a:avLst/>
          </a:prstGeom>
          <a:noFill/>
          <a:ln/>
        </p:spPr>
        <p:txBody>
          <a:bodyPr lIns="0" tIns="28224" rIns="0" bIns="0" anchor="ctr"/>
          <a:lstStyle/>
          <a:p>
            <a:pPr marL="0" indent="0" algn="ctr"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>
                <a:solidFill>
                  <a:srgbClr val="280099"/>
                </a:solidFill>
              </a:rPr>
              <a:t>Η </a:t>
            </a:r>
            <a:r>
              <a:rPr lang="en-US" u="sng">
                <a:solidFill>
                  <a:srgbClr val="280099"/>
                </a:solidFill>
              </a:rPr>
              <a:t>σημαντικότερη </a:t>
            </a:r>
            <a:r>
              <a:rPr lang="en-US">
                <a:solidFill>
                  <a:srgbClr val="280099"/>
                </a:solidFill>
              </a:rPr>
              <a:t>εργασία σε έναν υπολογιστή είναι η δυνατότητα που έχει ο χρήστης να αποθηκεύει τις εργασίες του.</a:t>
            </a: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 tIns="28224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/>
              <a:t>...πώς δημιουργεί όμως ο χρήστης τις εργασίες του ;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720725" y="1979613"/>
            <a:ext cx="8855075" cy="4140200"/>
          </a:xfrm>
          <a:prstGeom prst="rect">
            <a:avLst/>
          </a:prstGeom>
          <a:noFill/>
          <a:ln/>
        </p:spPr>
        <p:txBody>
          <a:bodyPr lIns="0" tIns="28224" rIns="0" bIns="0" anchor="ctr"/>
          <a:lstStyle/>
          <a:p>
            <a:pPr marL="0" indent="0" algn="ctr"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>
                <a:solidFill>
                  <a:srgbClr val="280099"/>
                </a:solidFill>
              </a:rPr>
              <a:t>Μέσα από κάποιο πρόγραμμα / εφαρμογή. Ένα τέτοιο πρόγραμμα είναι π.χ. η Ζωγραφική ή το πρόγραμμα επεξεργασίας κειμένου Microsoft Word ή OpenOffice Writer.</a:t>
            </a: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-1"/>
            <a:ext cx="10080624" cy="755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6" name="AutoShape 2"/>
          <p:cNvSpPr>
            <a:spLocks/>
          </p:cNvSpPr>
          <p:nvPr/>
        </p:nvSpPr>
        <p:spPr bwMode="auto">
          <a:xfrm>
            <a:off x="2160588" y="1728788"/>
            <a:ext cx="1530350" cy="1079500"/>
          </a:xfrm>
          <a:prstGeom prst="borderCallout1">
            <a:avLst>
              <a:gd name="adj1" fmla="val 18500"/>
              <a:gd name="adj2" fmla="val -5880"/>
              <a:gd name="adj3" fmla="val -129398"/>
              <a:gd name="adj4" fmla="val -132532"/>
            </a:avLst>
          </a:prstGeom>
          <a:solidFill>
            <a:srgbClr val="00FFFF"/>
          </a:solidFill>
          <a:ln w="36000" cap="flat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lIns="108000" tIns="78876" rIns="108000" bIns="63000" anchor="ctr"/>
          <a:lstStyle/>
          <a:p>
            <a:pPr algn="ctr">
              <a:tabLst>
                <a:tab pos="723900" algn="l"/>
                <a:tab pos="1447800" algn="l"/>
              </a:tabLst>
            </a:pPr>
            <a:r>
              <a:rPr lang="en-US" b="1">
                <a:solidFill>
                  <a:srgbClr val="0000FF"/>
                </a:solidFill>
              </a:rPr>
              <a:t>Επιλογή </a:t>
            </a:r>
          </a:p>
          <a:p>
            <a:pPr algn="ctr">
              <a:tabLst>
                <a:tab pos="723900" algn="l"/>
                <a:tab pos="1447800" algn="l"/>
              </a:tabLst>
            </a:pPr>
            <a:r>
              <a:rPr lang="en-US" b="1">
                <a:solidFill>
                  <a:srgbClr val="0000FF"/>
                </a:solidFill>
              </a:rPr>
              <a:t>Αρχείο</a:t>
            </a:r>
          </a:p>
          <a:p>
            <a:pPr algn="ctr">
              <a:tabLst>
                <a:tab pos="723900" algn="l"/>
                <a:tab pos="1447800" algn="l"/>
              </a:tabLst>
            </a:pPr>
            <a:r>
              <a:rPr lang="en-US" b="1">
                <a:solidFill>
                  <a:srgbClr val="0000FF"/>
                </a:solidFill>
              </a:rPr>
              <a:t>- File</a:t>
            </a:r>
          </a:p>
        </p:txBody>
      </p:sp>
      <p:sp>
        <p:nvSpPr>
          <p:cNvPr id="6147" name="AutoShape 3"/>
          <p:cNvSpPr>
            <a:spLocks/>
          </p:cNvSpPr>
          <p:nvPr/>
        </p:nvSpPr>
        <p:spPr bwMode="auto">
          <a:xfrm>
            <a:off x="5688013" y="1871663"/>
            <a:ext cx="1530350" cy="1079500"/>
          </a:xfrm>
          <a:prstGeom prst="borderCallout1">
            <a:avLst>
              <a:gd name="adj1" fmla="val 18500"/>
              <a:gd name="adj2" fmla="val -5880"/>
              <a:gd name="adj3" fmla="val -149765"/>
              <a:gd name="adj4" fmla="val -273804"/>
            </a:avLst>
          </a:prstGeom>
          <a:solidFill>
            <a:srgbClr val="00FFFF"/>
          </a:solidFill>
          <a:ln w="36000" cap="flat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lIns="108000" tIns="78876" rIns="108000" bIns="63000" anchor="ctr"/>
          <a:lstStyle/>
          <a:p>
            <a:pPr algn="ctr">
              <a:tabLst>
                <a:tab pos="723900" algn="l"/>
                <a:tab pos="1447800" algn="l"/>
              </a:tabLst>
            </a:pPr>
            <a:r>
              <a:rPr lang="en-US" b="1">
                <a:solidFill>
                  <a:srgbClr val="0000FF"/>
                </a:solidFill>
              </a:rPr>
              <a:t>Γραμμή </a:t>
            </a:r>
          </a:p>
          <a:p>
            <a:pPr algn="ctr">
              <a:tabLst>
                <a:tab pos="723900" algn="l"/>
                <a:tab pos="1447800" algn="l"/>
              </a:tabLst>
            </a:pPr>
            <a:r>
              <a:rPr lang="en-US" b="1">
                <a:solidFill>
                  <a:srgbClr val="0000FF"/>
                </a:solidFill>
              </a:rPr>
              <a:t>Μενού </a:t>
            </a:r>
          </a:p>
          <a:p>
            <a:pPr algn="ctr">
              <a:tabLst>
                <a:tab pos="723900" algn="l"/>
                <a:tab pos="1447800" algn="l"/>
              </a:tabLst>
            </a:pPr>
            <a:r>
              <a:rPr lang="en-US" b="1">
                <a:solidFill>
                  <a:srgbClr val="0000FF"/>
                </a:solidFill>
              </a:rPr>
              <a:t>επιλογών</a:t>
            </a: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- Εικόνα"/>
          <p:cNvPicPr/>
          <p:nvPr/>
        </p:nvPicPr>
        <p:blipFill>
          <a:blip r:embed="rId3" cstate="print"/>
          <a:srcRect r="43724" b="55620"/>
          <a:stretch>
            <a:fillRect/>
          </a:stretch>
        </p:blipFill>
        <p:spPr bwMode="auto">
          <a:xfrm>
            <a:off x="359792" y="323453"/>
            <a:ext cx="7232395" cy="530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0" name="AutoShape 2"/>
          <p:cNvSpPr>
            <a:spLocks/>
          </p:cNvSpPr>
          <p:nvPr/>
        </p:nvSpPr>
        <p:spPr bwMode="auto">
          <a:xfrm>
            <a:off x="7415213" y="2376488"/>
            <a:ext cx="1530350" cy="1079500"/>
          </a:xfrm>
          <a:prstGeom prst="borderCallout1">
            <a:avLst>
              <a:gd name="adj1" fmla="val 18500"/>
              <a:gd name="adj2" fmla="val -5880"/>
              <a:gd name="adj3" fmla="val -148000"/>
              <a:gd name="adj4" fmla="val -139986"/>
            </a:avLst>
          </a:prstGeom>
          <a:solidFill>
            <a:srgbClr val="00FFFF"/>
          </a:solidFill>
          <a:ln w="36000" cap="flat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lIns="108000" tIns="78876" rIns="108000" bIns="63000" anchor="ctr"/>
          <a:lstStyle/>
          <a:p>
            <a:pPr algn="ctr">
              <a:tabLst>
                <a:tab pos="723900" algn="l"/>
                <a:tab pos="1447800" algn="l"/>
              </a:tabLst>
            </a:pPr>
            <a:r>
              <a:rPr lang="en-US" b="1">
                <a:solidFill>
                  <a:srgbClr val="0000FF"/>
                </a:solidFill>
              </a:rPr>
              <a:t>Γραμμή </a:t>
            </a:r>
          </a:p>
          <a:p>
            <a:pPr algn="ctr">
              <a:tabLst>
                <a:tab pos="723900" algn="l"/>
                <a:tab pos="1447800" algn="l"/>
              </a:tabLst>
            </a:pPr>
            <a:r>
              <a:rPr lang="en-US" b="1">
                <a:solidFill>
                  <a:srgbClr val="0000FF"/>
                </a:solidFill>
              </a:rPr>
              <a:t>Μενού </a:t>
            </a:r>
          </a:p>
          <a:p>
            <a:pPr algn="ctr">
              <a:tabLst>
                <a:tab pos="723900" algn="l"/>
                <a:tab pos="1447800" algn="l"/>
              </a:tabLst>
            </a:pPr>
            <a:r>
              <a:rPr lang="en-US" b="1">
                <a:solidFill>
                  <a:srgbClr val="0000FF"/>
                </a:solidFill>
              </a:rPr>
              <a:t>επιλογών</a:t>
            </a:r>
          </a:p>
        </p:txBody>
      </p:sp>
      <p:sp>
        <p:nvSpPr>
          <p:cNvPr id="7171" name="AutoShape 3"/>
          <p:cNvSpPr>
            <a:spLocks/>
          </p:cNvSpPr>
          <p:nvPr/>
        </p:nvSpPr>
        <p:spPr bwMode="auto">
          <a:xfrm>
            <a:off x="5256213" y="2879725"/>
            <a:ext cx="1530350" cy="1079500"/>
          </a:xfrm>
          <a:prstGeom prst="borderCallout1">
            <a:avLst>
              <a:gd name="adj1" fmla="val 18500"/>
              <a:gd name="adj2" fmla="val -5880"/>
              <a:gd name="adj3" fmla="val -209192"/>
              <a:gd name="adj4" fmla="val -306192"/>
            </a:avLst>
          </a:prstGeom>
          <a:solidFill>
            <a:srgbClr val="00FFFF"/>
          </a:solidFill>
          <a:ln w="36000" cap="flat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lIns="108000" tIns="78876" rIns="108000" bIns="63000" anchor="ctr"/>
          <a:lstStyle/>
          <a:p>
            <a:pPr algn="ctr">
              <a:tabLst>
                <a:tab pos="723900" algn="l"/>
                <a:tab pos="1447800" algn="l"/>
              </a:tabLst>
            </a:pPr>
            <a:r>
              <a:rPr lang="el-GR" b="1" dirty="0" smtClean="0">
                <a:solidFill>
                  <a:srgbClr val="0000FF"/>
                </a:solidFill>
              </a:rPr>
              <a:t>Κουμπί του</a:t>
            </a:r>
          </a:p>
          <a:p>
            <a:pPr algn="ctr">
              <a:tabLst>
                <a:tab pos="723900" algn="l"/>
                <a:tab pos="1447800" algn="l"/>
              </a:tabLst>
            </a:pPr>
            <a:r>
              <a:rPr lang="en-US" b="1" dirty="0" smtClean="0">
                <a:solidFill>
                  <a:srgbClr val="0000FF"/>
                </a:solidFill>
              </a:rPr>
              <a:t>Office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7172" name="AutoShape 4"/>
          <p:cNvSpPr>
            <a:spLocks/>
          </p:cNvSpPr>
          <p:nvPr/>
        </p:nvSpPr>
        <p:spPr bwMode="auto">
          <a:xfrm>
            <a:off x="6048375" y="4679950"/>
            <a:ext cx="1673225" cy="1079500"/>
          </a:xfrm>
          <a:prstGeom prst="borderCallout1">
            <a:avLst>
              <a:gd name="adj1" fmla="val 18500"/>
              <a:gd name="adj2" fmla="val -5375"/>
              <a:gd name="adj3" fmla="val -239147"/>
              <a:gd name="adj4" fmla="val -291242"/>
            </a:avLst>
          </a:prstGeom>
          <a:solidFill>
            <a:srgbClr val="00FFFF"/>
          </a:solidFill>
          <a:ln w="36000" cap="flat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lIns="108000" tIns="78876" rIns="108000" bIns="63000" anchor="ctr"/>
          <a:lstStyle/>
          <a:p>
            <a:pPr algn="ctr">
              <a:tabLst>
                <a:tab pos="723900" algn="l"/>
                <a:tab pos="1447800" algn="l"/>
              </a:tabLst>
            </a:pPr>
            <a:r>
              <a:rPr lang="en-US" b="1">
                <a:solidFill>
                  <a:srgbClr val="0000FF"/>
                </a:solidFill>
              </a:rPr>
              <a:t>Η εντολή </a:t>
            </a:r>
          </a:p>
          <a:p>
            <a:pPr algn="ctr">
              <a:tabLst>
                <a:tab pos="723900" algn="l"/>
                <a:tab pos="1447800" algn="l"/>
              </a:tabLst>
            </a:pPr>
            <a:r>
              <a:rPr lang="en-US" b="1">
                <a:solidFill>
                  <a:srgbClr val="0000FF"/>
                </a:solidFill>
              </a:rPr>
              <a:t>αποθήκευσης </a:t>
            </a:r>
          </a:p>
          <a:p>
            <a:pPr algn="ctr">
              <a:tabLst>
                <a:tab pos="723900" algn="l"/>
                <a:tab pos="1447800" algn="l"/>
              </a:tabLst>
            </a:pPr>
            <a:r>
              <a:rPr lang="en-US" b="1">
                <a:solidFill>
                  <a:srgbClr val="0000FF"/>
                </a:solidFill>
              </a:rPr>
              <a:t>που μας </a:t>
            </a:r>
          </a:p>
          <a:p>
            <a:pPr algn="ctr">
              <a:tabLst>
                <a:tab pos="723900" algn="l"/>
                <a:tab pos="1447800" algn="l"/>
              </a:tabLst>
            </a:pPr>
            <a:r>
              <a:rPr lang="en-US" b="1">
                <a:solidFill>
                  <a:srgbClr val="0000FF"/>
                </a:solidFill>
              </a:rPr>
              <a:t>ενδιαφέρει</a:t>
            </a: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subTitle"/>
          </p:nvPr>
        </p:nvSpPr>
        <p:spPr>
          <a:xfrm>
            <a:off x="647700" y="647699"/>
            <a:ext cx="8855075" cy="6372497"/>
          </a:xfrm>
          <a:ln/>
        </p:spPr>
        <p:txBody>
          <a:bodyPr tIns="28224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err="1"/>
              <a:t>Κάνοντας</a:t>
            </a:r>
            <a:r>
              <a:rPr lang="en-US" sz="3200" dirty="0"/>
              <a:t> </a:t>
            </a:r>
            <a:r>
              <a:rPr lang="en-US" sz="3200" dirty="0" err="1"/>
              <a:t>κλικ</a:t>
            </a:r>
            <a:r>
              <a:rPr lang="en-US" sz="3200" dirty="0"/>
              <a:t> </a:t>
            </a:r>
            <a:r>
              <a:rPr lang="en-US" sz="3200" dirty="0" err="1"/>
              <a:t>στην</a:t>
            </a:r>
            <a:r>
              <a:rPr lang="en-US" sz="3200" dirty="0"/>
              <a:t> </a:t>
            </a:r>
            <a:r>
              <a:rPr lang="en-US" sz="3200" dirty="0" err="1"/>
              <a:t>επιλογή</a:t>
            </a:r>
            <a:r>
              <a:rPr lang="en-US" sz="3200" dirty="0"/>
              <a:t> </a:t>
            </a:r>
            <a:r>
              <a:rPr lang="en-US" sz="3200" b="1" i="1" u="sng" dirty="0" err="1"/>
              <a:t>Αρχείο</a:t>
            </a:r>
            <a:r>
              <a:rPr lang="en-US" sz="3200" b="1" i="1" u="sng" dirty="0"/>
              <a:t> / File</a:t>
            </a:r>
            <a:r>
              <a:rPr lang="en-US" sz="3200" dirty="0"/>
              <a:t> </a:t>
            </a:r>
            <a:r>
              <a:rPr lang="en-US" sz="3200" dirty="0" err="1"/>
              <a:t>του</a:t>
            </a:r>
            <a:r>
              <a:rPr lang="en-US" sz="3200" dirty="0"/>
              <a:t> </a:t>
            </a:r>
            <a:r>
              <a:rPr lang="en-US" sz="3200" dirty="0" err="1"/>
              <a:t>Μενού</a:t>
            </a:r>
            <a:r>
              <a:rPr lang="en-US" sz="3200" dirty="0"/>
              <a:t> </a:t>
            </a:r>
            <a:r>
              <a:rPr lang="en-US" sz="3200" dirty="0" err="1"/>
              <a:t>επιλογών</a:t>
            </a:r>
            <a:r>
              <a:rPr lang="en-US" sz="3200" dirty="0"/>
              <a:t> </a:t>
            </a:r>
            <a:r>
              <a:rPr lang="el-GR" sz="3200" dirty="0" smtClean="0"/>
              <a:t>ή στο κουμπί του </a:t>
            </a:r>
            <a:r>
              <a:rPr lang="en-US" sz="3200" dirty="0" smtClean="0"/>
              <a:t>Office</a:t>
            </a:r>
            <a:r>
              <a:rPr lang="el-GR" sz="3200" smtClean="0"/>
              <a:t> 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000" smtClean="0"/>
              <a:t>(</a:t>
            </a:r>
            <a:r>
              <a:rPr lang="en-US" sz="3200" dirty="0" err="1" smtClean="0"/>
              <a:t>δείτε</a:t>
            </a:r>
            <a:r>
              <a:rPr lang="en-US" sz="3200" dirty="0" smtClean="0"/>
              <a:t> </a:t>
            </a:r>
            <a:r>
              <a:rPr lang="en-US" sz="3200" dirty="0" err="1" smtClean="0"/>
              <a:t>προηγούμενες</a:t>
            </a:r>
            <a:r>
              <a:rPr lang="en-US" sz="3200" dirty="0" smtClean="0"/>
              <a:t> </a:t>
            </a:r>
            <a:r>
              <a:rPr lang="en-US" sz="3200" dirty="0" err="1" smtClean="0"/>
              <a:t>διαφάνειες</a:t>
            </a:r>
            <a:r>
              <a:rPr lang="en-US" sz="3200" dirty="0" smtClean="0"/>
              <a:t>)</a:t>
            </a:r>
            <a:r>
              <a:rPr lang="en-US" sz="3200" dirty="0" smtClean="0"/>
              <a:t>, </a:t>
            </a:r>
            <a:r>
              <a:rPr lang="en-US" sz="3200" dirty="0" err="1"/>
              <a:t>ανοίγει</a:t>
            </a:r>
            <a:r>
              <a:rPr lang="en-US" sz="3200" dirty="0"/>
              <a:t> </a:t>
            </a:r>
            <a:r>
              <a:rPr lang="en-US" sz="3200" dirty="0" err="1"/>
              <a:t>ένα</a:t>
            </a:r>
            <a:r>
              <a:rPr lang="en-US" sz="3200" dirty="0"/>
              <a:t> </a:t>
            </a:r>
            <a:r>
              <a:rPr lang="en-US" sz="3200" dirty="0" err="1"/>
              <a:t>υπομενού</a:t>
            </a:r>
            <a:r>
              <a:rPr lang="en-US" sz="3200" dirty="0"/>
              <a:t> </a:t>
            </a:r>
            <a:r>
              <a:rPr lang="en-US" sz="3200" dirty="0" err="1"/>
              <a:t>όπου</a:t>
            </a:r>
            <a:r>
              <a:rPr lang="en-US" sz="3200" dirty="0"/>
              <a:t> </a:t>
            </a:r>
            <a:r>
              <a:rPr lang="en-US" sz="3200" dirty="0" err="1"/>
              <a:t>περιέχεται</a:t>
            </a:r>
            <a:r>
              <a:rPr lang="en-US" sz="3200" dirty="0"/>
              <a:t> η </a:t>
            </a:r>
            <a:r>
              <a:rPr lang="en-US" sz="3200" dirty="0" err="1"/>
              <a:t>εντολή</a:t>
            </a:r>
            <a:r>
              <a:rPr lang="en-US" sz="3200" dirty="0"/>
              <a:t> </a:t>
            </a:r>
            <a:r>
              <a:rPr lang="en-US" sz="3200" b="1" i="1" u="sng" dirty="0" err="1"/>
              <a:t>Αποθήκευση</a:t>
            </a:r>
            <a:r>
              <a:rPr lang="en-US" sz="3200" b="1" i="1" u="sng" dirty="0"/>
              <a:t> / Save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err="1"/>
              <a:t>Κάθε</a:t>
            </a:r>
            <a:r>
              <a:rPr lang="en-US" sz="3200" dirty="0"/>
              <a:t> </a:t>
            </a:r>
            <a:r>
              <a:rPr lang="en-US" sz="3200" dirty="0" err="1"/>
              <a:t>φορά</a:t>
            </a:r>
            <a:r>
              <a:rPr lang="en-US" sz="3200" dirty="0"/>
              <a:t> </a:t>
            </a:r>
            <a:r>
              <a:rPr lang="en-US" sz="3200" dirty="0" err="1"/>
              <a:t>που</a:t>
            </a:r>
            <a:r>
              <a:rPr lang="en-US" sz="3200" dirty="0"/>
              <a:t> </a:t>
            </a:r>
            <a:r>
              <a:rPr lang="en-US" sz="3200" dirty="0" err="1"/>
              <a:t>θα</a:t>
            </a:r>
            <a:r>
              <a:rPr lang="en-US" sz="3200" dirty="0"/>
              <a:t> </a:t>
            </a:r>
            <a:r>
              <a:rPr lang="en-US" sz="3200" dirty="0" err="1"/>
              <a:t>έχετε</a:t>
            </a:r>
            <a:r>
              <a:rPr lang="en-US" sz="3200" dirty="0"/>
              <a:t> </a:t>
            </a:r>
            <a:r>
              <a:rPr lang="en-US" sz="3200" dirty="0" err="1"/>
              <a:t>τελειώσει</a:t>
            </a:r>
            <a:r>
              <a:rPr lang="en-US" sz="3200" dirty="0"/>
              <a:t> </a:t>
            </a:r>
            <a:r>
              <a:rPr lang="en-US" sz="3200" dirty="0" err="1"/>
              <a:t>μια</a:t>
            </a:r>
            <a:r>
              <a:rPr lang="en-US" sz="3200" dirty="0"/>
              <a:t> </a:t>
            </a:r>
            <a:r>
              <a:rPr lang="en-US" sz="3200" dirty="0" err="1"/>
              <a:t>εργασία</a:t>
            </a:r>
            <a:r>
              <a:rPr lang="en-US" sz="3200" dirty="0"/>
              <a:t> </a:t>
            </a:r>
            <a:r>
              <a:rPr lang="en-US" sz="3200" dirty="0" err="1"/>
              <a:t>σας</a:t>
            </a:r>
            <a:r>
              <a:rPr lang="en-US" sz="3200" dirty="0"/>
              <a:t> </a:t>
            </a:r>
            <a:r>
              <a:rPr lang="en-US" sz="3200" dirty="0" err="1"/>
              <a:t>θα</a:t>
            </a:r>
            <a:r>
              <a:rPr lang="en-US" sz="3200" dirty="0"/>
              <a:t> </a:t>
            </a:r>
            <a:r>
              <a:rPr lang="en-US" sz="3200" dirty="0" err="1"/>
              <a:t>κάνετε</a:t>
            </a:r>
            <a:r>
              <a:rPr lang="en-US" sz="3200" dirty="0"/>
              <a:t> </a:t>
            </a:r>
            <a:r>
              <a:rPr lang="en-US" sz="3200" dirty="0" err="1"/>
              <a:t>αυτή</a:t>
            </a:r>
            <a:r>
              <a:rPr lang="en-US" sz="3200" dirty="0"/>
              <a:t> </a:t>
            </a:r>
            <a:r>
              <a:rPr lang="en-US" sz="3200" dirty="0" err="1"/>
              <a:t>την</a:t>
            </a:r>
            <a:r>
              <a:rPr lang="en-US" sz="3200" dirty="0"/>
              <a:t> </a:t>
            </a:r>
            <a:r>
              <a:rPr lang="en-US" sz="3200" dirty="0" err="1"/>
              <a:t>ενέργεια</a:t>
            </a:r>
            <a:r>
              <a:rPr lang="en-US" sz="3200" dirty="0"/>
              <a:t> </a:t>
            </a:r>
            <a:r>
              <a:rPr lang="en-US" sz="3200" dirty="0" err="1"/>
              <a:t>για</a:t>
            </a:r>
            <a:r>
              <a:rPr lang="en-US" sz="3200" dirty="0"/>
              <a:t> </a:t>
            </a:r>
            <a:r>
              <a:rPr lang="en-US" sz="3200" dirty="0" err="1"/>
              <a:t>να</a:t>
            </a:r>
            <a:r>
              <a:rPr lang="en-US" sz="3200" dirty="0"/>
              <a:t> </a:t>
            </a:r>
            <a:r>
              <a:rPr lang="en-US" sz="3200" dirty="0" err="1"/>
              <a:t>σώζετε</a:t>
            </a:r>
            <a:r>
              <a:rPr lang="en-US" sz="3200" dirty="0"/>
              <a:t> </a:t>
            </a:r>
            <a:r>
              <a:rPr lang="en-US" sz="3200" dirty="0" err="1"/>
              <a:t>τις</a:t>
            </a:r>
            <a:r>
              <a:rPr lang="en-US" sz="3200" dirty="0"/>
              <a:t> </a:t>
            </a:r>
            <a:r>
              <a:rPr lang="en-US" sz="3200" dirty="0" err="1"/>
              <a:t>αλλαγές</a:t>
            </a:r>
            <a:r>
              <a:rPr lang="en-US" sz="3200" dirty="0"/>
              <a:t> </a:t>
            </a:r>
            <a:r>
              <a:rPr lang="en-US" sz="3200" dirty="0" err="1"/>
              <a:t>που</a:t>
            </a:r>
            <a:r>
              <a:rPr lang="en-US" sz="3200" dirty="0"/>
              <a:t> </a:t>
            </a:r>
            <a:r>
              <a:rPr lang="en-US" sz="3200" dirty="0" err="1"/>
              <a:t>κάνατε</a:t>
            </a:r>
            <a:r>
              <a:rPr lang="en-US" sz="3200" dirty="0"/>
              <a:t> </a:t>
            </a:r>
            <a:r>
              <a:rPr lang="en-US" sz="3200" dirty="0" err="1"/>
              <a:t>στο</a:t>
            </a:r>
            <a:r>
              <a:rPr lang="en-US" sz="3200" dirty="0"/>
              <a:t> </a:t>
            </a:r>
            <a:r>
              <a:rPr lang="en-US" sz="3200" dirty="0" err="1"/>
              <a:t>αρχείο</a:t>
            </a:r>
            <a:r>
              <a:rPr lang="en-US" sz="3200" dirty="0"/>
              <a:t> </a:t>
            </a:r>
            <a:r>
              <a:rPr lang="en-US" sz="3200" dirty="0" err="1"/>
              <a:t>που</a:t>
            </a:r>
            <a:r>
              <a:rPr lang="en-US" sz="3200" dirty="0"/>
              <a:t> </a:t>
            </a:r>
            <a:r>
              <a:rPr lang="en-US" sz="3200" dirty="0" err="1"/>
              <a:t>ανοίξατε</a:t>
            </a:r>
            <a:r>
              <a:rPr lang="en-US" sz="3200" dirty="0"/>
              <a:t>. </a:t>
            </a:r>
            <a:r>
              <a:rPr lang="en-US" sz="3200" dirty="0" err="1"/>
              <a:t>Μετά</a:t>
            </a:r>
            <a:r>
              <a:rPr lang="en-US" sz="3200" dirty="0"/>
              <a:t> </a:t>
            </a:r>
            <a:r>
              <a:rPr lang="en-US" sz="3200" dirty="0" err="1"/>
              <a:t>θα</a:t>
            </a:r>
            <a:r>
              <a:rPr lang="en-US" sz="3200" dirty="0"/>
              <a:t> </a:t>
            </a:r>
            <a:r>
              <a:rPr lang="en-US" sz="3200" dirty="0" err="1"/>
              <a:t>πατάτε</a:t>
            </a:r>
            <a:r>
              <a:rPr lang="en-US" sz="3200" dirty="0"/>
              <a:t> </a:t>
            </a:r>
            <a:r>
              <a:rPr lang="en-US" sz="3200" dirty="0" err="1"/>
              <a:t>το</a:t>
            </a:r>
            <a:r>
              <a:rPr lang="en-US" sz="3200" dirty="0"/>
              <a:t> </a:t>
            </a:r>
            <a:r>
              <a:rPr lang="en-US" sz="3200" dirty="0" err="1">
                <a:solidFill>
                  <a:srgbClr val="FF0000"/>
                </a:solidFill>
              </a:rPr>
              <a:t>κόκκινο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πλήκτρο</a:t>
            </a:r>
            <a:r>
              <a:rPr lang="en-US" sz="3200" dirty="0"/>
              <a:t> </a:t>
            </a:r>
            <a:r>
              <a:rPr lang="en-US" sz="3200" dirty="0" err="1"/>
              <a:t>με</a:t>
            </a:r>
            <a:r>
              <a:rPr lang="en-US" sz="3200" dirty="0"/>
              <a:t> </a:t>
            </a:r>
            <a:r>
              <a:rPr lang="en-US" sz="3200" dirty="0" err="1"/>
              <a:t>το</a:t>
            </a:r>
            <a:r>
              <a:rPr lang="en-US" sz="3200" dirty="0"/>
              <a:t> </a:t>
            </a:r>
            <a:r>
              <a:rPr lang="en-US" sz="3200" dirty="0" err="1">
                <a:solidFill>
                  <a:srgbClr val="FF0000"/>
                </a:solidFill>
              </a:rPr>
              <a:t>λευκό</a:t>
            </a:r>
            <a:r>
              <a:rPr lang="en-US" sz="3200" dirty="0">
                <a:solidFill>
                  <a:srgbClr val="FF0000"/>
                </a:solidFill>
              </a:rPr>
              <a:t> Χ </a:t>
            </a:r>
            <a:r>
              <a:rPr lang="en-US" sz="3200" dirty="0" err="1">
                <a:solidFill>
                  <a:srgbClr val="4700B8"/>
                </a:solidFill>
              </a:rPr>
              <a:t>μέσα</a:t>
            </a:r>
            <a:r>
              <a:rPr lang="en-US" sz="3200" dirty="0">
                <a:solidFill>
                  <a:srgbClr val="4700B8"/>
                </a:solidFill>
              </a:rPr>
              <a:t> </a:t>
            </a:r>
            <a:r>
              <a:rPr lang="en-US" sz="3200" dirty="0" err="1">
                <a:solidFill>
                  <a:srgbClr val="4700B8"/>
                </a:solidFill>
              </a:rPr>
              <a:t>για</a:t>
            </a:r>
            <a:r>
              <a:rPr lang="en-US" sz="3200" dirty="0">
                <a:solidFill>
                  <a:srgbClr val="4700B8"/>
                </a:solidFill>
              </a:rPr>
              <a:t> </a:t>
            </a:r>
            <a:r>
              <a:rPr lang="en-US" sz="3200" dirty="0" err="1">
                <a:solidFill>
                  <a:srgbClr val="4700B8"/>
                </a:solidFill>
              </a:rPr>
              <a:t>να</a:t>
            </a:r>
            <a:r>
              <a:rPr lang="en-US" sz="3200" dirty="0">
                <a:solidFill>
                  <a:srgbClr val="4700B8"/>
                </a:solidFill>
              </a:rPr>
              <a:t> </a:t>
            </a:r>
            <a:r>
              <a:rPr lang="en-US" sz="3200" dirty="0" err="1">
                <a:solidFill>
                  <a:srgbClr val="4700B8"/>
                </a:solidFill>
              </a:rPr>
              <a:t>κλείνετε</a:t>
            </a:r>
            <a:r>
              <a:rPr lang="en-US" sz="3200" dirty="0">
                <a:solidFill>
                  <a:srgbClr val="4700B8"/>
                </a:solidFill>
              </a:rPr>
              <a:t> </a:t>
            </a:r>
            <a:r>
              <a:rPr lang="en-US" sz="3200" dirty="0" err="1">
                <a:solidFill>
                  <a:srgbClr val="4700B8"/>
                </a:solidFill>
              </a:rPr>
              <a:t>το</a:t>
            </a:r>
            <a:r>
              <a:rPr lang="en-US" sz="3200" dirty="0">
                <a:solidFill>
                  <a:srgbClr val="4700B8"/>
                </a:solidFill>
              </a:rPr>
              <a:t> </a:t>
            </a:r>
            <a:r>
              <a:rPr lang="en-US" sz="3200" dirty="0" err="1">
                <a:solidFill>
                  <a:srgbClr val="4700B8"/>
                </a:solidFill>
              </a:rPr>
              <a:t>αρχείο</a:t>
            </a:r>
            <a:r>
              <a:rPr lang="en-US" sz="3200" dirty="0">
                <a:solidFill>
                  <a:srgbClr val="4700B8"/>
                </a:solidFill>
              </a:rPr>
              <a:t> </a:t>
            </a:r>
            <a:r>
              <a:rPr lang="en-US" sz="3200" dirty="0" err="1">
                <a:solidFill>
                  <a:srgbClr val="4700B8"/>
                </a:solidFill>
              </a:rPr>
              <a:t>και</a:t>
            </a:r>
            <a:r>
              <a:rPr lang="en-US" sz="3200" dirty="0">
                <a:solidFill>
                  <a:srgbClr val="4700B8"/>
                </a:solidFill>
              </a:rPr>
              <a:t> </a:t>
            </a:r>
            <a:r>
              <a:rPr lang="en-US" sz="3200" dirty="0" err="1">
                <a:solidFill>
                  <a:srgbClr val="4700B8"/>
                </a:solidFill>
              </a:rPr>
              <a:t>την</a:t>
            </a:r>
            <a:r>
              <a:rPr lang="en-US" sz="3200" dirty="0">
                <a:solidFill>
                  <a:srgbClr val="4700B8"/>
                </a:solidFill>
              </a:rPr>
              <a:t> </a:t>
            </a:r>
            <a:r>
              <a:rPr lang="en-US" sz="3200" dirty="0" err="1">
                <a:solidFill>
                  <a:srgbClr val="4700B8"/>
                </a:solidFill>
              </a:rPr>
              <a:t>εφαρμογή</a:t>
            </a:r>
            <a:r>
              <a:rPr lang="en-US" sz="3200" dirty="0">
                <a:solidFill>
                  <a:srgbClr val="4700B8"/>
                </a:solidFill>
              </a:rPr>
              <a:t>. </a:t>
            </a:r>
            <a:r>
              <a:rPr lang="en-US" sz="3200" dirty="0" err="1">
                <a:solidFill>
                  <a:srgbClr val="4700B8"/>
                </a:solidFill>
              </a:rPr>
              <a:t>Αυτό</a:t>
            </a:r>
            <a:r>
              <a:rPr lang="en-US" sz="3200" dirty="0">
                <a:solidFill>
                  <a:srgbClr val="4700B8"/>
                </a:solidFill>
              </a:rPr>
              <a:t> </a:t>
            </a:r>
            <a:r>
              <a:rPr lang="en-US" sz="3200" dirty="0" err="1">
                <a:solidFill>
                  <a:srgbClr val="4700B8"/>
                </a:solidFill>
              </a:rPr>
              <a:t>λέγεται</a:t>
            </a:r>
            <a:r>
              <a:rPr lang="en-US" sz="3200" dirty="0">
                <a:solidFill>
                  <a:srgbClr val="4700B8"/>
                </a:solidFill>
              </a:rPr>
              <a:t> </a:t>
            </a:r>
            <a:r>
              <a:rPr lang="en-US" sz="3200" i="1" u="sng" dirty="0"/>
              <a:t>ΚΟΥΜΠΙ ΚΛΕΙΣΙΜΑΤΟΣ,</a:t>
            </a:r>
            <a:r>
              <a:rPr lang="en-US" sz="3200" dirty="0"/>
              <a:t> </a:t>
            </a:r>
            <a:r>
              <a:rPr lang="en-US" sz="3200" dirty="0" err="1"/>
              <a:t>υπάρχει</a:t>
            </a:r>
            <a:r>
              <a:rPr lang="en-US" sz="3200" dirty="0"/>
              <a:t> </a:t>
            </a:r>
            <a:r>
              <a:rPr lang="en-US" sz="3200" dirty="0" err="1"/>
              <a:t>σε</a:t>
            </a:r>
            <a:r>
              <a:rPr lang="en-US" sz="3200" dirty="0"/>
              <a:t> </a:t>
            </a:r>
            <a:r>
              <a:rPr lang="en-US" sz="3200" dirty="0" err="1"/>
              <a:t>όλα</a:t>
            </a:r>
            <a:r>
              <a:rPr lang="en-US" sz="3200" dirty="0"/>
              <a:t> </a:t>
            </a:r>
            <a:r>
              <a:rPr lang="en-US" sz="3200" dirty="0" err="1"/>
              <a:t>τα</a:t>
            </a:r>
            <a:r>
              <a:rPr lang="en-US" sz="3200" dirty="0"/>
              <a:t> </a:t>
            </a:r>
            <a:r>
              <a:rPr lang="en-US" sz="3200" dirty="0" err="1"/>
              <a:t>προγράμματα</a:t>
            </a:r>
            <a:r>
              <a:rPr lang="en-US" sz="3200" dirty="0"/>
              <a:t> </a:t>
            </a:r>
            <a:r>
              <a:rPr lang="en-US" sz="3200" dirty="0" err="1"/>
              <a:t>και</a:t>
            </a:r>
            <a:r>
              <a:rPr lang="en-US" sz="3200" dirty="0"/>
              <a:t> η </a:t>
            </a:r>
            <a:r>
              <a:rPr lang="en-US" sz="3200" dirty="0" err="1"/>
              <a:t>δουλειά</a:t>
            </a:r>
            <a:r>
              <a:rPr lang="en-US" sz="3200" dirty="0"/>
              <a:t> </a:t>
            </a:r>
            <a:r>
              <a:rPr lang="en-US" sz="3200" dirty="0" err="1"/>
              <a:t>του</a:t>
            </a:r>
            <a:r>
              <a:rPr lang="en-US" sz="3200" dirty="0"/>
              <a:t> </a:t>
            </a:r>
            <a:r>
              <a:rPr lang="en-US" sz="3200" dirty="0" err="1"/>
              <a:t>είναι</a:t>
            </a:r>
            <a:r>
              <a:rPr lang="en-US" sz="3200" dirty="0"/>
              <a:t> </a:t>
            </a:r>
            <a:r>
              <a:rPr lang="en-US" sz="3200" dirty="0" err="1"/>
              <a:t>πάντα</a:t>
            </a:r>
            <a:r>
              <a:rPr lang="en-US" sz="3200" dirty="0"/>
              <a:t> η </a:t>
            </a:r>
            <a:r>
              <a:rPr lang="en-US" sz="3200" dirty="0" err="1"/>
              <a:t>ίδια</a:t>
            </a:r>
            <a:r>
              <a:rPr lang="en-US" sz="3200" dirty="0"/>
              <a:t> …....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/>
              <a:t>ΝΑ ΚΛΕΙΝΕΙ ΤΟ ΠΡΟΓΡΑΜΜΑ.</a:t>
            </a: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36625" y="431800"/>
            <a:ext cx="2857500" cy="16002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11725" y="647700"/>
            <a:ext cx="3800475" cy="12001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87413" y="2376488"/>
            <a:ext cx="4152900" cy="30956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832475" y="2663825"/>
            <a:ext cx="3465513" cy="230346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647700" y="5616575"/>
            <a:ext cx="8999538" cy="17907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60876" rIns="90000" bIns="45000"/>
          <a:lstStyle/>
          <a:p>
            <a:pPr algn="just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>
                <a:solidFill>
                  <a:srgbClr val="000000"/>
                </a:solidFill>
              </a:rPr>
              <a:t>    </a:t>
            </a:r>
            <a:r>
              <a:rPr lang="en-US" sz="2200" b="1">
                <a:solidFill>
                  <a:srgbClr val="0000FF"/>
                </a:solidFill>
                <a:latin typeface="Andalus" pitchFamily="16" charset="0"/>
              </a:rPr>
              <a:t>Το βλέπετε; είναι “σχεδόν” παντού και </a:t>
            </a:r>
            <a:r>
              <a:rPr lang="en-US" sz="2200" b="1" i="1">
                <a:solidFill>
                  <a:srgbClr val="0000FF"/>
                </a:solidFill>
                <a:latin typeface="Andalus" pitchFamily="16" charset="0"/>
              </a:rPr>
              <a:t>μόλις το πατήσετε</a:t>
            </a:r>
            <a:r>
              <a:rPr lang="en-US" sz="2200" b="1">
                <a:solidFill>
                  <a:srgbClr val="0000FF"/>
                </a:solidFill>
                <a:latin typeface="Andalus" pitchFamily="16" charset="0"/>
              </a:rPr>
              <a:t> ένα </a:t>
            </a:r>
            <a:r>
              <a:rPr lang="en-US" sz="2200" b="1" i="1">
                <a:solidFill>
                  <a:srgbClr val="0000FF"/>
                </a:solidFill>
                <a:latin typeface="Andalus" pitchFamily="16" charset="0"/>
              </a:rPr>
              <a:t>παραθυράκι</a:t>
            </a:r>
            <a:r>
              <a:rPr lang="en-US" sz="2200" b="1">
                <a:solidFill>
                  <a:srgbClr val="0000FF"/>
                </a:solidFill>
                <a:latin typeface="Andalus" pitchFamily="16" charset="0"/>
              </a:rPr>
              <a:t> – μικρό ή μεγάλο - </a:t>
            </a:r>
            <a:r>
              <a:rPr lang="en-US" sz="2200" b="1" i="1">
                <a:solidFill>
                  <a:srgbClr val="0000FF"/>
                </a:solidFill>
                <a:latin typeface="Andalus" pitchFamily="16" charset="0"/>
              </a:rPr>
              <a:t>κλείνει</a:t>
            </a:r>
            <a:r>
              <a:rPr lang="en-US" sz="2200" b="1">
                <a:solidFill>
                  <a:srgbClr val="0000FF"/>
                </a:solidFill>
                <a:latin typeface="Andalus" pitchFamily="16" charset="0"/>
              </a:rPr>
              <a:t>. Αν είναι το παραθυράκι μέσα στο οποίο άνοιξε ένα πρόγραμμα, τότε </a:t>
            </a:r>
            <a:r>
              <a:rPr lang="en-US" sz="2200" b="1" i="1" u="sng">
                <a:solidFill>
                  <a:srgbClr val="0000FF"/>
                </a:solidFill>
                <a:latin typeface="Andalus" pitchFamily="16" charset="0"/>
              </a:rPr>
              <a:t>κλείνει μαζί με το παράθυρο και το πρόγραμμα.</a:t>
            </a: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- Εικόνα"/>
          <p:cNvPicPr/>
          <p:nvPr/>
        </p:nvPicPr>
        <p:blipFill>
          <a:blip r:embed="rId3" cstate="print"/>
          <a:srcRect r="43724" b="55620"/>
          <a:stretch>
            <a:fillRect/>
          </a:stretch>
        </p:blipFill>
        <p:spPr bwMode="auto">
          <a:xfrm>
            <a:off x="287784" y="323453"/>
            <a:ext cx="7232395" cy="530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287784" y="4139877"/>
            <a:ext cx="9359900" cy="31686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24695" rIns="0" bIns="0" anchor="ctr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l-GR" sz="2800" dirty="0" smtClean="0">
              <a:solidFill>
                <a:srgbClr val="280099"/>
              </a:solidFill>
              <a:cs typeface="Arial Unicode MS" charset="0"/>
            </a:endParaRP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l-GR" sz="2800" dirty="0" smtClean="0">
              <a:solidFill>
                <a:srgbClr val="280099"/>
              </a:solidFill>
              <a:cs typeface="Arial Unicode MS" charset="0"/>
            </a:endParaRP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l-GR" sz="2800" dirty="0" smtClean="0">
              <a:solidFill>
                <a:srgbClr val="280099"/>
              </a:solidFill>
              <a:cs typeface="Arial Unicode MS" charset="0"/>
            </a:endParaRP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l-GR" sz="2800" dirty="0" smtClean="0">
              <a:solidFill>
                <a:srgbClr val="280099"/>
              </a:solidFill>
              <a:cs typeface="Arial Unicode MS" charset="0"/>
            </a:endParaRP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l-GR" sz="2800" dirty="0" smtClean="0">
              <a:solidFill>
                <a:srgbClr val="280099"/>
              </a:solidFill>
              <a:cs typeface="Arial Unicode MS" charset="0"/>
            </a:endParaRP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 smtClean="0">
                <a:solidFill>
                  <a:srgbClr val="280099"/>
                </a:solidFill>
                <a:cs typeface="Arial Unicode MS" charset="0"/>
              </a:rPr>
              <a:t>…..</a:t>
            </a:r>
            <a:r>
              <a:rPr lang="en-US" sz="2800" dirty="0">
                <a:solidFill>
                  <a:srgbClr val="280099"/>
                </a:solidFill>
                <a:cs typeface="Arial Unicode MS" charset="0"/>
              </a:rPr>
              <a:t>ή </a:t>
            </a:r>
            <a:r>
              <a:rPr lang="en-US" sz="2800" dirty="0" err="1">
                <a:solidFill>
                  <a:srgbClr val="280099"/>
                </a:solidFill>
                <a:cs typeface="Arial Unicode MS" charset="0"/>
              </a:rPr>
              <a:t>μπορείτε</a:t>
            </a:r>
            <a:r>
              <a:rPr lang="en-US" sz="2800" dirty="0">
                <a:solidFill>
                  <a:srgbClr val="280099"/>
                </a:solidFill>
                <a:cs typeface="Arial Unicode MS" charset="0"/>
              </a:rPr>
              <a:t> </a:t>
            </a:r>
            <a:r>
              <a:rPr lang="en-US" sz="2800" dirty="0" err="1">
                <a:solidFill>
                  <a:srgbClr val="280099"/>
                </a:solidFill>
                <a:cs typeface="Arial Unicode MS" charset="0"/>
              </a:rPr>
              <a:t>να</a:t>
            </a:r>
            <a:r>
              <a:rPr lang="en-US" sz="2800" dirty="0">
                <a:solidFill>
                  <a:srgbClr val="280099"/>
                </a:solidFill>
                <a:cs typeface="Arial Unicode MS" charset="0"/>
              </a:rPr>
              <a:t> </a:t>
            </a:r>
            <a:r>
              <a:rPr lang="en-US" sz="2800" dirty="0" err="1">
                <a:solidFill>
                  <a:srgbClr val="280099"/>
                </a:solidFill>
                <a:cs typeface="Arial Unicode MS" charset="0"/>
              </a:rPr>
              <a:t>επιλέγετε</a:t>
            </a:r>
            <a:r>
              <a:rPr lang="en-US" sz="2800" dirty="0">
                <a:solidFill>
                  <a:srgbClr val="280099"/>
                </a:solidFill>
                <a:cs typeface="Arial Unicode MS" charset="0"/>
              </a:rPr>
              <a:t> </a:t>
            </a:r>
            <a:r>
              <a:rPr lang="en-US" sz="2800" dirty="0" err="1">
                <a:solidFill>
                  <a:srgbClr val="280099"/>
                </a:solidFill>
                <a:cs typeface="Arial Unicode MS" charset="0"/>
              </a:rPr>
              <a:t>το</a:t>
            </a:r>
            <a:r>
              <a:rPr lang="en-US" sz="2800" dirty="0">
                <a:solidFill>
                  <a:srgbClr val="280099"/>
                </a:solidFill>
                <a:cs typeface="Arial Unicode MS" charset="0"/>
              </a:rPr>
              <a:t> </a:t>
            </a:r>
            <a:r>
              <a:rPr lang="en-US" sz="2800" dirty="0" err="1">
                <a:solidFill>
                  <a:srgbClr val="280099"/>
                </a:solidFill>
                <a:cs typeface="Arial Unicode MS" charset="0"/>
              </a:rPr>
              <a:t>εργαλείο</a:t>
            </a:r>
            <a:r>
              <a:rPr lang="en-US" sz="2800" dirty="0">
                <a:solidFill>
                  <a:srgbClr val="280099"/>
                </a:solidFill>
                <a:cs typeface="Arial Unicode MS" charset="0"/>
              </a:rPr>
              <a:t> </a:t>
            </a:r>
            <a:r>
              <a:rPr lang="en-US" sz="2800" dirty="0" err="1">
                <a:solidFill>
                  <a:srgbClr val="280099"/>
                </a:solidFill>
                <a:cs typeface="Arial Unicode MS" charset="0"/>
              </a:rPr>
              <a:t>της</a:t>
            </a:r>
            <a:r>
              <a:rPr lang="en-US" sz="2800" dirty="0">
                <a:solidFill>
                  <a:srgbClr val="280099"/>
                </a:solidFill>
                <a:cs typeface="Arial Unicode MS" charset="0"/>
              </a:rPr>
              <a:t> </a:t>
            </a:r>
            <a:r>
              <a:rPr lang="en-US" sz="2800" dirty="0" err="1">
                <a:solidFill>
                  <a:srgbClr val="280099"/>
                </a:solidFill>
                <a:cs typeface="Arial Unicode MS" charset="0"/>
              </a:rPr>
              <a:t>δισκετούλας</a:t>
            </a:r>
            <a:r>
              <a:rPr lang="en-US" sz="2800" dirty="0">
                <a:solidFill>
                  <a:srgbClr val="280099"/>
                </a:solidFill>
                <a:cs typeface="Arial Unicode MS" charset="0"/>
              </a:rPr>
              <a:t> </a:t>
            </a:r>
            <a:r>
              <a:rPr lang="en-US" sz="2800" dirty="0" err="1">
                <a:solidFill>
                  <a:srgbClr val="280099"/>
                </a:solidFill>
                <a:cs typeface="Arial Unicode MS" charset="0"/>
              </a:rPr>
              <a:t>στη</a:t>
            </a:r>
            <a:r>
              <a:rPr lang="en-US" sz="2800" dirty="0">
                <a:solidFill>
                  <a:srgbClr val="280099"/>
                </a:solidFill>
                <a:cs typeface="Arial Unicode MS" charset="0"/>
              </a:rPr>
              <a:t> </a:t>
            </a:r>
            <a:r>
              <a:rPr lang="el-GR" sz="2800" dirty="0" smtClean="0">
                <a:solidFill>
                  <a:srgbClr val="280099"/>
                </a:solidFill>
                <a:cs typeface="Arial Unicode MS" charset="0"/>
              </a:rPr>
              <a:t>Γραμμή γρήγορης πρόσβασης</a:t>
            </a:r>
            <a:r>
              <a:rPr lang="en-US" sz="2800" dirty="0" smtClean="0">
                <a:solidFill>
                  <a:srgbClr val="280099"/>
                </a:solidFill>
                <a:cs typeface="Arial Unicode MS" charset="0"/>
              </a:rPr>
              <a:t>, </a:t>
            </a:r>
            <a:r>
              <a:rPr lang="en-US" sz="2800" dirty="0" err="1">
                <a:solidFill>
                  <a:srgbClr val="280099"/>
                </a:solidFill>
                <a:cs typeface="Arial Unicode MS" charset="0"/>
              </a:rPr>
              <a:t>που</a:t>
            </a:r>
            <a:r>
              <a:rPr lang="en-US" sz="2800" dirty="0">
                <a:solidFill>
                  <a:srgbClr val="280099"/>
                </a:solidFill>
                <a:cs typeface="Arial Unicode MS" charset="0"/>
              </a:rPr>
              <a:t> </a:t>
            </a:r>
            <a:r>
              <a:rPr lang="en-US" sz="2800" dirty="0" err="1">
                <a:solidFill>
                  <a:srgbClr val="280099"/>
                </a:solidFill>
                <a:cs typeface="Arial Unicode MS" charset="0"/>
              </a:rPr>
              <a:t>υπάρχει</a:t>
            </a:r>
            <a:r>
              <a:rPr lang="en-US" sz="2800" dirty="0">
                <a:solidFill>
                  <a:srgbClr val="280099"/>
                </a:solidFill>
                <a:cs typeface="Arial Unicode MS" charset="0"/>
              </a:rPr>
              <a:t> </a:t>
            </a:r>
            <a:r>
              <a:rPr lang="en-US" sz="2800" dirty="0" err="1">
                <a:solidFill>
                  <a:srgbClr val="280099"/>
                </a:solidFill>
                <a:cs typeface="Arial Unicode MS" charset="0"/>
              </a:rPr>
              <a:t>σε</a:t>
            </a:r>
            <a:r>
              <a:rPr lang="en-US" sz="2800" dirty="0">
                <a:solidFill>
                  <a:srgbClr val="280099"/>
                </a:solidFill>
                <a:cs typeface="Arial Unicode MS" charset="0"/>
              </a:rPr>
              <a:t> </a:t>
            </a:r>
            <a:r>
              <a:rPr lang="en-US" sz="2800" i="1" u="sng" dirty="0">
                <a:solidFill>
                  <a:srgbClr val="FF0000"/>
                </a:solidFill>
                <a:cs typeface="Arial Unicode MS" charset="0"/>
              </a:rPr>
              <a:t>ΟΛΑ</a:t>
            </a:r>
            <a:r>
              <a:rPr lang="en-US" sz="2800" dirty="0">
                <a:solidFill>
                  <a:srgbClr val="280099"/>
                </a:solidFill>
                <a:cs typeface="Arial Unicode MS" charset="0"/>
              </a:rPr>
              <a:t> </a:t>
            </a:r>
            <a:r>
              <a:rPr lang="en-US" sz="2800" dirty="0" err="1">
                <a:solidFill>
                  <a:srgbClr val="280099"/>
                </a:solidFill>
                <a:cs typeface="Arial Unicode MS" charset="0"/>
              </a:rPr>
              <a:t>τα</a:t>
            </a:r>
            <a:r>
              <a:rPr lang="en-US" sz="2800" dirty="0">
                <a:solidFill>
                  <a:srgbClr val="280099"/>
                </a:solidFill>
                <a:cs typeface="Arial Unicode MS" charset="0"/>
              </a:rPr>
              <a:t> </a:t>
            </a:r>
            <a:r>
              <a:rPr lang="en-US" sz="2800" dirty="0" err="1">
                <a:solidFill>
                  <a:srgbClr val="280099"/>
                </a:solidFill>
                <a:cs typeface="Arial Unicode MS" charset="0"/>
              </a:rPr>
              <a:t>προγράμματα</a:t>
            </a:r>
            <a:r>
              <a:rPr lang="en-US" sz="2800" dirty="0">
                <a:solidFill>
                  <a:srgbClr val="280099"/>
                </a:solidFill>
                <a:cs typeface="Arial Unicode MS" charset="0"/>
              </a:rPr>
              <a:t> / </a:t>
            </a:r>
            <a:r>
              <a:rPr lang="en-US" sz="2800" dirty="0" err="1">
                <a:solidFill>
                  <a:srgbClr val="280099"/>
                </a:solidFill>
                <a:cs typeface="Arial Unicode MS" charset="0"/>
              </a:rPr>
              <a:t>εφαρμογές</a:t>
            </a:r>
            <a:r>
              <a:rPr lang="en-US" sz="2800" dirty="0">
                <a:solidFill>
                  <a:srgbClr val="280099"/>
                </a:solidFill>
                <a:cs typeface="Arial Unicode MS" charset="0"/>
              </a:rPr>
              <a:t>.</a:t>
            </a: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800" dirty="0">
              <a:solidFill>
                <a:srgbClr val="280099"/>
              </a:solidFill>
              <a:cs typeface="Arial Unicode MS" charset="0"/>
            </a:endParaRP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800" dirty="0">
              <a:solidFill>
                <a:srgbClr val="280099"/>
              </a:solidFill>
              <a:cs typeface="Arial Unicode MS" charset="0"/>
            </a:endParaRPr>
          </a:p>
        </p:txBody>
      </p:sp>
      <p:sp>
        <p:nvSpPr>
          <p:cNvPr id="10243" name="AutoShape 3"/>
          <p:cNvSpPr>
            <a:spLocks/>
          </p:cNvSpPr>
          <p:nvPr/>
        </p:nvSpPr>
        <p:spPr bwMode="auto">
          <a:xfrm flipH="1">
            <a:off x="360363" y="2160588"/>
            <a:ext cx="1871662" cy="730250"/>
          </a:xfrm>
          <a:prstGeom prst="borderCallout2">
            <a:avLst>
              <a:gd name="adj1" fmla="val 27366"/>
              <a:gd name="adj2" fmla="val -4745"/>
              <a:gd name="adj3" fmla="val 25838"/>
              <a:gd name="adj4" fmla="val -51343"/>
              <a:gd name="adj5" fmla="val -228279"/>
              <a:gd name="adj6" fmla="val 83867"/>
            </a:avLst>
          </a:prstGeom>
          <a:solidFill>
            <a:srgbClr val="00FFFF"/>
          </a:solidFill>
          <a:ln w="36000" cap="flat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lIns="108000" tIns="78876" rIns="108000" bIns="63000" anchor="ctr"/>
          <a:lstStyle/>
          <a:p>
            <a:pPr algn="ctr">
              <a:tabLst>
                <a:tab pos="723900" algn="l"/>
                <a:tab pos="1447800" algn="l"/>
              </a:tabLst>
            </a:pPr>
            <a:r>
              <a:rPr lang="en-US" b="1">
                <a:solidFill>
                  <a:srgbClr val="0000FF"/>
                </a:solidFill>
              </a:rPr>
              <a:t>Απλή </a:t>
            </a:r>
          </a:p>
          <a:p>
            <a:pPr algn="ctr">
              <a:tabLst>
                <a:tab pos="723900" algn="l"/>
                <a:tab pos="1447800" algn="l"/>
              </a:tabLst>
            </a:pPr>
            <a:r>
              <a:rPr lang="en-US" b="1">
                <a:solidFill>
                  <a:srgbClr val="0000FF"/>
                </a:solidFill>
              </a:rPr>
              <a:t>Αποθήκευση </a:t>
            </a: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Θέμα του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Θέμα του Office">
      <a:majorFont>
        <a:latin typeface="Arial"/>
        <a:ea typeface=""/>
        <a:cs typeface="Arial Unicode MS"/>
      </a:majorFont>
      <a:minorFont>
        <a:latin typeface="Arial"/>
        <a:ea typeface="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Θέμα του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Θέμα του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Θέμα του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Θέμα του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Θέμα του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Θέμα του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Θέμα του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 Border</Template>
  <TotalTime>187</TotalTime>
  <Words>305</Words>
  <Application>Microsoft Office PowerPoint</Application>
  <PresentationFormat>Προσαρμογή</PresentationFormat>
  <Paragraphs>43</Paragraphs>
  <Slides>8</Slides>
  <Notes>8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Θέμα του Office</vt:lpstr>
      <vt:lpstr>Άνοιγμα αρχείου</vt:lpstr>
      <vt:lpstr>Αποθήκευση αρχείου</vt:lpstr>
      <vt:lpstr>...πώς δημιουργεί όμως ο χρήστης τις εργασίες του ;</vt:lpstr>
      <vt:lpstr>Διαφάνεια 4</vt:lpstr>
      <vt:lpstr>Διαφάνεια 5</vt:lpstr>
      <vt:lpstr>Διαφάνεια 6</vt:lpstr>
      <vt:lpstr>Διαφάνεια 7</vt:lpstr>
      <vt:lpstr>Διαφάνεια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 Border</dc:title>
  <dc:creator>ΚΑΤΕΡΙΝΑ ΜΙΧΟΥ</dc:creator>
  <dc:description>Presentation Layout Template</dc:description>
  <cp:lastModifiedBy>KATERINA MICHOU</cp:lastModifiedBy>
  <cp:revision>8</cp:revision>
  <cp:lastPrinted>1601-01-01T00:00:00Z</cp:lastPrinted>
  <dcterms:created xsi:type="dcterms:W3CDTF">2015-08-09T16:56:33Z</dcterms:created>
  <dcterms:modified xsi:type="dcterms:W3CDTF">2020-05-30T09:13:08Z</dcterms:modified>
</cp:coreProperties>
</file>