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620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l-GR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fld id="{CD4E5C24-0079-4443-AE17-E48CF2F81E7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3BF4CF1-4277-434A-B0FB-9850952AA578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1741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412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A0831C9E-BDD2-497C-AD91-5A6A87F323AF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2662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6628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8C2A360-EA9B-4282-9390-6ACF362117C7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2765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7652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1E7F53A-C95A-4777-AC08-C5B26F7B55E3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2867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8676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DD17B158-1AB7-4B54-8993-5CB3494A3119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2969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9700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03CDF766-592D-4268-ADDE-62090AEA21E7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3072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9A5C6B5E-8E2C-4453-9FC0-2F517D37FB20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1843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6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550D98BD-2E2A-4F78-B782-3E229B7058E8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1945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9460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58E0A006-0995-4EBA-A524-0D77E0C578AB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204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A80D8D9-37D2-42BF-BDEB-58EDD75AD4FC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2150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EFAED6A1-67AC-4F46-A338-0B3B894C3640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2253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2532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23556" name="3 - Θέση αριθμού διαφάνειας"/>
          <p:cNvSpPr>
            <a:spLocks noGrp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538DE40-6DAC-413D-A9DB-A1629A425E44}" type="slidenum">
              <a:rPr lang="el-GR" smtClean="0"/>
              <a:pPr/>
              <a:t>7</a:t>
            </a:fld>
            <a:endParaRPr lang="el-G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6DE4E689-9B0A-401E-AEF1-285733E8E8D8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2457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4580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B6C48A33-A6EB-4EC3-9E34-E3C1C0BC2F76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2560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560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1DD5B-0092-4D94-BDCD-5A9735B93ED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C2EDF-8358-440F-8E5C-A7DBA4971EA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EB39B-542A-4430-924F-FFB9346E514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AE72D-9D85-459E-B21C-EC6F20E902B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37FD8-529E-4B86-B884-089372B5DB7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6D7E7-07E6-4D12-814B-CA1500D93D9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24B63-C090-41F7-A97A-04E74C3699C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F16EC-2DA4-4456-B2B5-04D610AED74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B3555-52E4-4BBA-AF96-DB77F7EA04E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14779-CE5D-44D0-92C5-E9E63442B6C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FD0E8-B2B4-4E6C-9575-B734B1383FD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8E730-3516-4E20-BD9B-4F1CCA57968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Κάντε κλικ εδώ για την επεξεργασία της μορφής του κειμένου του τίτλου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Κάντε κλικ εδώ για την επεξεργασία της μορφής των κειμένων διάρθρωσης</a:t>
            </a:r>
          </a:p>
          <a:p>
            <a:pPr lvl="1"/>
            <a:r>
              <a:rPr lang="en-GB" smtClean="0"/>
              <a:t>Δεύτερο επίπεδο διάρθρωσης</a:t>
            </a:r>
          </a:p>
          <a:p>
            <a:pPr lvl="2"/>
            <a:r>
              <a:rPr lang="en-GB" smtClean="0"/>
              <a:t>Τρίτο επίπεδο διάρθρωσης</a:t>
            </a:r>
          </a:p>
          <a:p>
            <a:pPr lvl="3"/>
            <a:r>
              <a:rPr lang="en-GB" smtClean="0"/>
              <a:t>Τέταρτο επίπεδο διάρθρωσης</a:t>
            </a:r>
          </a:p>
          <a:p>
            <a:pPr lvl="4"/>
            <a:r>
              <a:rPr lang="en-GB" smtClean="0"/>
              <a:t>Πέμπτο επίπεδο διάρθρωσης</a:t>
            </a:r>
          </a:p>
          <a:p>
            <a:pPr lvl="4"/>
            <a:r>
              <a:rPr lang="en-GB" smtClean="0"/>
              <a:t>Έκτο επίπεδο διάρθρωσης</a:t>
            </a:r>
          </a:p>
          <a:p>
            <a:pPr lvl="4"/>
            <a:r>
              <a:rPr lang="en-GB" smtClean="0"/>
              <a:t>Έβδομο επίπεδο διάρθρωσης</a:t>
            </a:r>
          </a:p>
          <a:p>
            <a:pPr lvl="4"/>
            <a:r>
              <a:rPr lang="en-GB" smtClean="0"/>
              <a:t>Όγδοο επίπεδο διάρθρωσης</a:t>
            </a:r>
          </a:p>
          <a:p>
            <a:pPr lvl="4"/>
            <a:r>
              <a:rPr lang="en-GB" smtClean="0"/>
              <a:t>Ένατο επίπεδο διάρθρωσης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fld id="{E85AC6CA-4D27-41D4-A6EF-1B23E2910D1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subTitle"/>
          </p:nvPr>
        </p:nvSpPr>
        <p:spPr>
          <a:xfrm>
            <a:off x="576263" y="338138"/>
            <a:ext cx="9070975" cy="4989512"/>
          </a:xfrm>
        </p:spPr>
        <p:txBody>
          <a:bodyPr/>
          <a:lstStyle/>
          <a:p>
            <a:pPr eaLnBrk="1">
              <a:lnSpc>
                <a:spcPct val="102000"/>
              </a:lnSpc>
              <a:spcBef>
                <a:spcPts val="2900"/>
              </a:spcBef>
              <a:spcAft>
                <a:spcPts val="261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l-GR" sz="5400" b="1" i="1" smtClean="0">
                <a:solidFill>
                  <a:srgbClr val="0000FF"/>
                </a:solidFill>
                <a:latin typeface="Calibri" pitchFamily="32" charset="0"/>
              </a:rPr>
              <a:t>Ο ΗΛΕΚΤΡΟΝΙΚΟΣ</a:t>
            </a:r>
          </a:p>
          <a:p>
            <a:pPr eaLnBrk="1">
              <a:lnSpc>
                <a:spcPct val="15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l-GR" sz="5400" b="1" i="1" smtClean="0">
                <a:solidFill>
                  <a:srgbClr val="0000FF"/>
                </a:solidFill>
                <a:latin typeface="Calibri" pitchFamily="32" charset="0"/>
              </a:rPr>
              <a:t>ΥΠΟΛΟΓΙΣΤΗΣ</a:t>
            </a: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624263" y="5175250"/>
            <a:ext cx="24257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lnSpc>
                <a:spcPct val="10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l-GR" sz="3200" b="1">
                <a:solidFill>
                  <a:srgbClr val="0000FF"/>
                </a:solidFill>
                <a:latin typeface="Calibri" pitchFamily="32" charset="0"/>
              </a:rPr>
              <a:t>ΜΕΡΟΣ  ΙΙ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2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 additive="repl">
                                        <p:cTn id="13" dur="26" fill="hold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60000"/>
                                    </p:animScale>
                                    <p:animScale>
                                      <p:cBhvr additive="repl">
                                        <p:cTn id="14" dur="166" decel="50000" fill="hold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5" dur="26" fill="hold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80000"/>
                                    </p:animScale>
                                    <p:animScale>
                                      <p:cBhvr additive="repl">
                                        <p:cTn id="16" dur="166" decel="50000" fill="hold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7" dur="26" fill="hold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90000"/>
                                    </p:animScale>
                                    <p:animScale>
                                      <p:cBhvr additive="repl">
                                        <p:cTn id="18" dur="166" decel="50000" fill="hold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9" dur="26" fill="hold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95000"/>
                                    </p:animScale>
                                    <p:animScale>
                                      <p:cBhvr additive="repl">
                                        <p:cTn id="20" dur="166" decel="50000" fill="hold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5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2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 additive="repl">
                                        <p:cTn id="30" dur="26" fill="hold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60000"/>
                                    </p:animScale>
                                    <p:animScale>
                                      <p:cBhvr additive="repl">
                                        <p:cTn id="31" dur="166" decel="50000" fill="hold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32" dur="26" fill="hold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80000"/>
                                    </p:animScale>
                                    <p:animScale>
                                      <p:cBhvr additive="repl">
                                        <p:cTn id="33" dur="166" decel="50000" fill="hold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34" dur="26" fill="hold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90000"/>
                                    </p:animScale>
                                    <p:animScale>
                                      <p:cBhvr additive="repl">
                                        <p:cTn id="35" dur="166" decel="50000" fill="hold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36" dur="26" fill="hold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95000"/>
                                    </p:animScale>
                                    <p:animScale>
                                      <p:cBhvr additive="repl">
                                        <p:cTn id="37" dur="166" decel="50000" fill="hold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2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2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 additive="repl">
                                        <p:cTn id="47" dur="26" fill="hold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60000"/>
                                    </p:animScale>
                                    <p:animScale>
                                      <p:cBhvr additive="repl">
                                        <p:cTn id="48" dur="166" decel="50000" fill="hold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49" dur="26" fill="hold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80000"/>
                                    </p:animScale>
                                    <p:animScale>
                                      <p:cBhvr additive="repl">
                                        <p:cTn id="50" dur="166" decel="50000" fill="hold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51" dur="26" fill="hold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90000"/>
                                    </p:animScale>
                                    <p:animScale>
                                      <p:cBhvr additive="repl">
                                        <p:cTn id="52" dur="166" decel="50000" fill="hold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53" dur="26" fill="hold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95000"/>
                                    </p:animScale>
                                    <p:animScale>
                                      <p:cBhvr additive="repl">
                                        <p:cTn id="54" dur="166" decel="50000" fill="hold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95850" y="4460875"/>
            <a:ext cx="5149850" cy="2986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0363" y="287338"/>
            <a:ext cx="2143125" cy="2143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48600" y="327025"/>
            <a:ext cx="1905000" cy="190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2250" y="287338"/>
            <a:ext cx="2466975" cy="185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11225" y="4375150"/>
            <a:ext cx="1752600" cy="2609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2073275" y="2517775"/>
            <a:ext cx="4103688" cy="1944688"/>
          </a:xfrm>
          <a:prstGeom prst="wedgeEllipseCallout">
            <a:avLst>
              <a:gd name="adj1" fmla="val -29704"/>
              <a:gd name="adj2" fmla="val -177324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288000" tIns="243000" rIns="288000" bIns="243000" anchor="ctr"/>
          <a:lstStyle/>
          <a:p>
            <a:pPr algn="ctr">
              <a:lnSpc>
                <a:spcPct val="10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l-GR" sz="2400" b="1">
                <a:solidFill>
                  <a:srgbClr val="0000FF"/>
                </a:solidFill>
                <a:latin typeface="Bradley Hand ITC" pitchFamily="64" charset="0"/>
              </a:rPr>
              <a:t>Ηχεία, για όλα τα γούστα </a:t>
            </a:r>
          </a:p>
          <a:p>
            <a:pPr algn="ctr">
              <a:lnSpc>
                <a:spcPct val="10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l-GR" sz="2400" b="1">
                <a:solidFill>
                  <a:srgbClr val="0000FF"/>
                </a:solidFill>
                <a:latin typeface="Bradley Hand ITC" pitchFamily="64" charset="0"/>
              </a:rPr>
              <a:t>και όλα τα βαλάντια !!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75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75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75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75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75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75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75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75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75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75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4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28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63" y="4032250"/>
            <a:ext cx="3028950" cy="352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863600" y="144463"/>
            <a:ext cx="6551613" cy="2879725"/>
          </a:xfrm>
          <a:prstGeom prst="wedgeRoundRectCallout">
            <a:avLst>
              <a:gd name="adj1" fmla="val -27343"/>
              <a:gd name="adj2" fmla="val 89819"/>
              <a:gd name="adj3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58860" rIns="90000" bIns="45000" anchor="ctr"/>
          <a:lstStyle/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l-GR" sz="2200" b="1" i="1">
                <a:solidFill>
                  <a:srgbClr val="0000FF"/>
                </a:solidFill>
                <a:latin typeface="Georgia" pitchFamily="16" charset="0"/>
              </a:rPr>
              <a:t>Πάντα στη διάθεσή σας.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l-GR" sz="2200" b="1" i="1">
                <a:solidFill>
                  <a:srgbClr val="0000FF"/>
                </a:solidFill>
                <a:latin typeface="Georgia" pitchFamily="16" charset="0"/>
              </a:rPr>
              <a:t>Για να ακούσετε μουσική,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l-GR" sz="2200" b="1" i="1">
                <a:solidFill>
                  <a:srgbClr val="0000FF"/>
                </a:solidFill>
                <a:latin typeface="Georgia" pitchFamily="16" charset="0"/>
              </a:rPr>
              <a:t>να ακούσετε τη φωνή σας,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l-GR" sz="2200" b="1" i="1">
                <a:solidFill>
                  <a:srgbClr val="0000FF"/>
                </a:solidFill>
                <a:latin typeface="Georgia" pitchFamily="16" charset="0"/>
              </a:rPr>
              <a:t>να ακούσετε τη φωνή των φίλων σας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l-GR" sz="2200" b="1" i="1">
                <a:solidFill>
                  <a:srgbClr val="0000FF"/>
                </a:solidFill>
                <a:latin typeface="Georgia" pitchFamily="16" charset="0"/>
              </a:rPr>
              <a:t>Να παρακολουθήστε ταινίες !!!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l-GR" sz="2200" b="1" i="1">
                <a:solidFill>
                  <a:srgbClr val="0000FF"/>
                </a:solidFill>
                <a:latin typeface="Georgia" pitchFamily="16" charset="0"/>
              </a:rPr>
              <a:t>Και για να μην ενοχλείτε και τη μαμά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l-GR" sz="2200" b="1" i="1">
                <a:solidFill>
                  <a:srgbClr val="0000FF"/>
                </a:solidFill>
                <a:latin typeface="Georgia" pitchFamily="16" charset="0"/>
              </a:rPr>
              <a:t>βγαίνουμε και σε μορφή ακουστικών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l-GR" sz="2200" b="1" i="1">
                <a:solidFill>
                  <a:srgbClr val="0000FF"/>
                </a:solidFill>
                <a:latin typeface="Georgia" pitchFamily="16" charset="0"/>
              </a:rPr>
              <a:t>παρέα με το μικρόφωνο!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75575" y="287338"/>
            <a:ext cx="1871663" cy="2808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5" cstate="print"/>
          <a:srcRect l="16310" r="19838"/>
          <a:stretch>
            <a:fillRect/>
          </a:stretch>
        </p:blipFill>
        <p:spPr bwMode="auto">
          <a:xfrm>
            <a:off x="8135938" y="4768850"/>
            <a:ext cx="1944687" cy="2790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3384550" y="3240088"/>
            <a:ext cx="4319588" cy="2447925"/>
          </a:xfrm>
          <a:prstGeom prst="wedgeRoundRectCallout">
            <a:avLst>
              <a:gd name="adj1" fmla="val 64389"/>
              <a:gd name="adj2" fmla="val 43718"/>
              <a:gd name="adj3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58860" rIns="90000" bIns="45000" anchor="ctr"/>
          <a:lstStyle/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l-GR" sz="2200" b="1" i="1">
                <a:solidFill>
                  <a:srgbClr val="0000FF"/>
                </a:solidFill>
                <a:latin typeface="Georgia" pitchFamily="16" charset="0"/>
              </a:rPr>
              <a:t>Παρών ! Εδώ είμαι κι εγώ.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l-GR" sz="2200" b="1" i="1">
                <a:solidFill>
                  <a:srgbClr val="0000FF"/>
                </a:solidFill>
                <a:latin typeface="Georgia" pitchFamily="16" charset="0"/>
              </a:rPr>
              <a:t>Να “βάλω τη φωνή σας μέσα”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l-GR" sz="2200" b="1" i="1">
                <a:solidFill>
                  <a:srgbClr val="0000FF"/>
                </a:solidFill>
                <a:latin typeface="Georgia" pitchFamily="16" charset="0"/>
              </a:rPr>
              <a:t>στον Υπολογιστή,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l-GR" sz="2200" b="1" i="1">
                <a:solidFill>
                  <a:srgbClr val="0000FF"/>
                </a:solidFill>
                <a:latin typeface="Georgia" pitchFamily="16" charset="0"/>
              </a:rPr>
              <a:t>να σας βοηθήσω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l-GR" sz="2200" b="1" i="1">
                <a:solidFill>
                  <a:srgbClr val="0000FF"/>
                </a:solidFill>
                <a:latin typeface="Georgia" pitchFamily="16" charset="0"/>
              </a:rPr>
              <a:t>να επικοινωνήσετε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l-GR" sz="2200" b="1" i="1">
                <a:solidFill>
                  <a:srgbClr val="0000FF"/>
                </a:solidFill>
                <a:latin typeface="Georgia" pitchFamily="16" charset="0"/>
              </a:rPr>
              <a:t>με τους φίλους σας.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75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75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75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75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1" dur="75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8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4" presetClass="entr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6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54" presetClass="entr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4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4" presetClass="entr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2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2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2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2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1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AutoShape 1"/>
          <p:cNvSpPr>
            <a:spLocks noChangeArrowheads="1"/>
          </p:cNvSpPr>
          <p:nvPr/>
        </p:nvSpPr>
        <p:spPr bwMode="auto">
          <a:xfrm>
            <a:off x="576263" y="431800"/>
            <a:ext cx="9215437" cy="2303463"/>
          </a:xfrm>
          <a:prstGeom prst="wedgeEllipseCallout">
            <a:avLst>
              <a:gd name="adj1" fmla="val -15917"/>
              <a:gd name="adj2" fmla="val -68167"/>
            </a:avLst>
          </a:prstGeom>
          <a:solidFill>
            <a:srgbClr val="99CCFF"/>
          </a:solidFill>
          <a:ln w="19080">
            <a:solidFill>
              <a:srgbClr val="0084D1"/>
            </a:solidFill>
            <a:prstDash val="sysDashDotDot"/>
            <a:round/>
            <a:headEnd/>
            <a:tailEnd/>
          </a:ln>
        </p:spPr>
        <p:txBody>
          <a:bodyPr wrap="none" lIns="99360" tIns="54360" rIns="99360" bIns="54360" anchor="ctr"/>
          <a:lstStyle/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sz="2200" b="1">
                <a:solidFill>
                  <a:srgbClr val="0000FF"/>
                </a:solidFill>
                <a:latin typeface="Calibri" pitchFamily="32" charset="0"/>
              </a:rPr>
              <a:t>Παρ' ολίγο να ξεχάσω την </a:t>
            </a:r>
            <a:r>
              <a:rPr lang="el-GR" sz="2200" b="1" u="sng">
                <a:solidFill>
                  <a:srgbClr val="FF0000"/>
                </a:solidFill>
                <a:latin typeface="Calibri" pitchFamily="32" charset="0"/>
              </a:rPr>
              <a:t>Κάμερα</a:t>
            </a:r>
            <a:r>
              <a:rPr lang="el-GR" sz="2200" b="1">
                <a:solidFill>
                  <a:srgbClr val="0000FF"/>
                </a:solidFill>
                <a:latin typeface="Calibri" pitchFamily="32" charset="0"/>
              </a:rPr>
              <a:t>,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sz="2200" b="1">
                <a:solidFill>
                  <a:srgbClr val="0000FF"/>
                </a:solidFill>
                <a:latin typeface="Calibri" pitchFamily="32" charset="0"/>
              </a:rPr>
              <a:t>γνωστή σαν </a:t>
            </a:r>
            <a:r>
              <a:rPr lang="el-GR" sz="2200" b="1" u="sng">
                <a:solidFill>
                  <a:srgbClr val="FF0000"/>
                </a:solidFill>
                <a:latin typeface="Calibri" pitchFamily="32" charset="0"/>
              </a:rPr>
              <a:t>webcamera</a:t>
            </a:r>
            <a:r>
              <a:rPr lang="el-GR" sz="2200" b="1">
                <a:solidFill>
                  <a:srgbClr val="FF0000"/>
                </a:solidFill>
                <a:latin typeface="Calibri" pitchFamily="32" charset="0"/>
              </a:rPr>
              <a:t>.</a:t>
            </a:r>
            <a:r>
              <a:rPr lang="el-GR" sz="2200" b="1">
                <a:solidFill>
                  <a:srgbClr val="0000FF"/>
                </a:solidFill>
                <a:latin typeface="Calibri" pitchFamily="32" charset="0"/>
              </a:rPr>
              <a:t>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sz="2200" b="1">
                <a:solidFill>
                  <a:srgbClr val="0000FF"/>
                </a:solidFill>
                <a:latin typeface="Calibri" pitchFamily="32" charset="0"/>
              </a:rPr>
              <a:t> 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 l="15279" t="57384" b="27924"/>
          <a:stretch>
            <a:fillRect/>
          </a:stretch>
        </p:blipFill>
        <p:spPr bwMode="auto">
          <a:xfrm>
            <a:off x="6100763" y="4375150"/>
            <a:ext cx="3887787" cy="3024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766763" y="3152775"/>
            <a:ext cx="4967287" cy="2087563"/>
          </a:xfrm>
          <a:prstGeom prst="wedgeRoundRectCallout">
            <a:avLst>
              <a:gd name="adj1" fmla="val 61569"/>
              <a:gd name="adj2" fmla="val 95509"/>
              <a:gd name="adj3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400" b="1">
                <a:solidFill>
                  <a:srgbClr val="0000FF"/>
                </a:solidFill>
                <a:latin typeface="Calibri" pitchFamily="32" charset="0"/>
              </a:rPr>
              <a:t>Στέλνω άμεσα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400" b="1">
                <a:solidFill>
                  <a:srgbClr val="0000FF"/>
                </a:solidFill>
                <a:latin typeface="Calibri" pitchFamily="32" charset="0"/>
              </a:rPr>
              <a:t>τη φωτογραφία σας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400" b="1">
                <a:solidFill>
                  <a:srgbClr val="0000FF"/>
                </a:solidFill>
                <a:latin typeface="Calibri" pitchFamily="32" charset="0"/>
              </a:rPr>
              <a:t>σε όποιον χρήστη θέλετε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400" b="1">
                <a:solidFill>
                  <a:srgbClr val="0000FF"/>
                </a:solidFill>
                <a:latin typeface="Calibri" pitchFamily="32" charset="0"/>
              </a:rPr>
              <a:t>ή σε όποιον μιλάτε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400" b="1">
                <a:solidFill>
                  <a:srgbClr val="0000FF"/>
                </a:solidFill>
                <a:latin typeface="Calibri" pitchFamily="32" charset="0"/>
              </a:rPr>
              <a:t>μέσω υπολογιστή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20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20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1" dur="20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800" decel="100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3" cstate="print"/>
          <a:srcRect l="19209" t="7961" r="22050" b="23997"/>
          <a:stretch>
            <a:fillRect/>
          </a:stretch>
        </p:blipFill>
        <p:spPr bwMode="auto">
          <a:xfrm>
            <a:off x="5543550" y="4535488"/>
            <a:ext cx="4535488" cy="3024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144463" y="71438"/>
            <a:ext cx="9936162" cy="4248150"/>
          </a:xfrm>
          <a:prstGeom prst="wedgeEllipseCallout">
            <a:avLst>
              <a:gd name="adj1" fmla="val 28213"/>
              <a:gd name="adj2" fmla="val 60014"/>
            </a:avLst>
          </a:prstGeom>
          <a:solidFill>
            <a:srgbClr val="99CCFF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l-GR" sz="2600" b="1">
              <a:solidFill>
                <a:srgbClr val="FF0000"/>
              </a:solidFill>
              <a:latin typeface="Calibri" pitchFamily="32" charset="0"/>
            </a:endParaRP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Και μην ξεχνάτε !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Ο Υπολογιστής σας “βγαίνει” και σε μορφή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ΦΟΡΗΤΟΥ – LAPTOP.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Δηλαδή όλα σε ένα !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Για να το έχετε πάντα και παντού μαζί σας.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Παιδιά αυτός ο τύπος πάει να σας “καπελώσει”!!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Προσοχή ! Να τον έχετε πάντα υπό έλεγχο.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Γιαυτό να διαβάζετε !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Γνώση = Δύναμη!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238" y="4679950"/>
            <a:ext cx="3527425" cy="244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>
    <p:push dir="r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1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 additive="repl">
                                        <p:cTn id="10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  <p:tav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2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.4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2"/>
                                          </p:val>
                                        </p:tav>
                                        <p:tav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1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6625" y="576263"/>
            <a:ext cx="8207375" cy="5688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240088" y="6375400"/>
            <a:ext cx="3389312" cy="1193800"/>
          </a:xfrm>
          <a:prstGeom prst="rect">
            <a:avLst/>
          </a:prstGeom>
          <a:noFill/>
          <a:ln w="396000">
            <a:noFill/>
            <a:round/>
            <a:headEnd/>
            <a:tailEnd/>
          </a:ln>
        </p:spPr>
        <p:txBody>
          <a:bodyPr wrap="none" lIns="288000" tIns="243000" rIns="288000" bIns="243000"/>
          <a:lstStyle/>
          <a:p>
            <a:pPr>
              <a:lnSpc>
                <a:spcPct val="117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l-GR" sz="4000" b="1">
                <a:solidFill>
                  <a:srgbClr val="000000"/>
                </a:solidFill>
                <a:latin typeface="Comic Sans MS" pitchFamily="64" charset="0"/>
              </a:rPr>
              <a:t>ΤΕΛΟΣ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  <p:tav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2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.4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2"/>
                                          </p:val>
                                        </p:tav>
                                        <p:tav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" dur="2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2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/>
          <a:srcRect l="19209" t="7961" r="22050" b="23997"/>
          <a:stretch>
            <a:fillRect/>
          </a:stretch>
        </p:blipFill>
        <p:spPr bwMode="auto">
          <a:xfrm>
            <a:off x="4608513" y="3600450"/>
            <a:ext cx="5472112" cy="3959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0" y="0"/>
            <a:ext cx="9936163" cy="3384550"/>
          </a:xfrm>
          <a:prstGeom prst="wedgeEllipseCallout">
            <a:avLst>
              <a:gd name="adj1" fmla="val 22222"/>
              <a:gd name="adj2" fmla="val 68389"/>
            </a:avLst>
          </a:prstGeom>
          <a:solidFill>
            <a:srgbClr val="99CCFF"/>
          </a:solidFill>
          <a:ln w="29160">
            <a:solidFill>
              <a:srgbClr val="0084D1"/>
            </a:solidFill>
            <a:prstDash val="sysDashDotDot"/>
            <a:round/>
            <a:headEnd/>
            <a:tailEnd/>
          </a:ln>
        </p:spPr>
        <p:txBody>
          <a:bodyPr wrap="none" lIns="104400" tIns="59400" rIns="104400" bIns="59400" anchor="ctr"/>
          <a:lstStyle/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Επιστρέφουμε αγαπητοί μας φίλοι,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ανανεωμένοι και με καινούργιο λουκ όπως βλέπετε,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να γνωρίσουμε και τα υπόλοιπα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εξαρτήματα του </a:t>
            </a: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Υπολογιστικού σας Συστήματος,</a:t>
            </a: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του </a:t>
            </a: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Υπολογιστή </a:t>
            </a: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σας όπως απλά τον λέτε όλοι !!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Να γνωρίσουμε και τα υπόλοιπα μέλη της Ομάδας !!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5" dur="30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30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3" dur="30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0"/>
                            </p:stCondLst>
                            <p:childTnLst>
                              <p:par>
                                <p:cTn id="2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30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3000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9000"/>
                            </p:stCondLst>
                            <p:childTnLst>
                              <p:par>
                                <p:cTn id="33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5" dur="3000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/>
          <a:srcRect l="19209" t="7961" r="22050" b="23997"/>
          <a:stretch>
            <a:fillRect/>
          </a:stretch>
        </p:blipFill>
        <p:spPr bwMode="auto">
          <a:xfrm>
            <a:off x="4608513" y="3600450"/>
            <a:ext cx="5472112" cy="3959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7488238" y="71438"/>
            <a:ext cx="2447925" cy="1871662"/>
          </a:xfrm>
          <a:prstGeom prst="wedgeEllipseCallout">
            <a:avLst>
              <a:gd name="adj1" fmla="val -54671"/>
              <a:gd name="adj2" fmla="val 153153"/>
            </a:avLst>
          </a:prstGeom>
          <a:solidFill>
            <a:srgbClr val="99CCFF"/>
          </a:solidFill>
          <a:ln w="29160">
            <a:solidFill>
              <a:srgbClr val="0084D1"/>
            </a:solidFill>
            <a:prstDash val="sysDashDotDot"/>
            <a:round/>
            <a:headEnd/>
            <a:tailEnd/>
          </a:ln>
        </p:spPr>
        <p:txBody>
          <a:bodyPr wrap="none" lIns="104400" tIns="59400" rIns="104400" bIns="59400" anchor="ctr"/>
          <a:lstStyle/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Παρακαλώ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υποδεχθείτε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 το </a:t>
            </a:r>
            <a:r>
              <a:rPr lang="el-GR" sz="2600" b="1" i="1" u="sng">
                <a:solidFill>
                  <a:srgbClr val="FF0000"/>
                </a:solidFill>
                <a:latin typeface="Calibri" pitchFamily="32" charset="0"/>
              </a:rPr>
              <a:t>Ποντίκι</a:t>
            </a:r>
            <a:r>
              <a:rPr lang="el-GR" sz="2600" b="1" i="1">
                <a:solidFill>
                  <a:srgbClr val="FF0000"/>
                </a:solidFill>
                <a:latin typeface="Calibri" pitchFamily="32" charset="0"/>
              </a:rPr>
              <a:t> !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95850" y="30163"/>
            <a:ext cx="2392363" cy="2778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0" y="3600450"/>
            <a:ext cx="4608513" cy="3600450"/>
          </a:xfrm>
          <a:prstGeom prst="wedgeEllipseCallout">
            <a:avLst>
              <a:gd name="adj1" fmla="val 74722"/>
              <a:gd name="adj2" fmla="val 8773"/>
            </a:avLst>
          </a:prstGeom>
          <a:solidFill>
            <a:srgbClr val="99CCFF"/>
          </a:solidFill>
          <a:ln w="29160">
            <a:solidFill>
              <a:srgbClr val="0084D1"/>
            </a:solidFill>
            <a:prstDash val="sysDashDotDot"/>
            <a:round/>
            <a:headEnd/>
            <a:tailEnd/>
          </a:ln>
        </p:spPr>
        <p:txBody>
          <a:bodyPr wrap="none" lIns="104400" tIns="59400" rIns="104400" bIns="59400" anchor="ctr"/>
          <a:lstStyle/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200" b="1">
                <a:solidFill>
                  <a:srgbClr val="0000FF"/>
                </a:solidFill>
                <a:latin typeface="Calibri" pitchFamily="32" charset="0"/>
              </a:rPr>
              <a:t>Δυό  </a:t>
            </a:r>
            <a:r>
              <a:rPr lang="el-GR" sz="2400" b="1">
                <a:solidFill>
                  <a:srgbClr val="FF0000"/>
                </a:solidFill>
                <a:latin typeface="Calibri" pitchFamily="32" charset="0"/>
              </a:rPr>
              <a:t>πλήκτρα</a:t>
            </a:r>
            <a:r>
              <a:rPr lang="el-GR" sz="2200" b="1">
                <a:solidFill>
                  <a:srgbClr val="0000FF"/>
                </a:solidFill>
                <a:latin typeface="Calibri" pitchFamily="32" charset="0"/>
              </a:rPr>
              <a:t>, μια </a:t>
            </a:r>
            <a:r>
              <a:rPr lang="el-GR" sz="2400" b="1">
                <a:solidFill>
                  <a:srgbClr val="FF0000"/>
                </a:solidFill>
                <a:latin typeface="Calibri" pitchFamily="32" charset="0"/>
              </a:rPr>
              <a:t>ροδέλα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200" b="1">
                <a:solidFill>
                  <a:srgbClr val="0000FF"/>
                </a:solidFill>
                <a:latin typeface="Calibri" pitchFamily="32" charset="0"/>
              </a:rPr>
              <a:t>υπέροχες καμπύλες !!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200" b="1">
                <a:solidFill>
                  <a:srgbClr val="0000FF"/>
                </a:solidFill>
                <a:latin typeface="Calibri" pitchFamily="32" charset="0"/>
              </a:rPr>
              <a:t>Η πιο γλυκιά προέκταση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200" b="1">
                <a:solidFill>
                  <a:srgbClr val="0000FF"/>
                </a:solidFill>
                <a:latin typeface="Calibri" pitchFamily="32" charset="0"/>
              </a:rPr>
              <a:t>της παλάμης, που εύκολα,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200" b="1">
                <a:solidFill>
                  <a:srgbClr val="0000FF"/>
                </a:solidFill>
                <a:latin typeface="Calibri" pitchFamily="32" charset="0"/>
              </a:rPr>
              <a:t>απλά και γρήγορα ανοίγει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200" b="1">
                <a:solidFill>
                  <a:srgbClr val="0000FF"/>
                </a:solidFill>
                <a:latin typeface="Calibri" pitchFamily="32" charset="0"/>
              </a:rPr>
              <a:t>μπρος στα μάτια μας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200" b="1">
                <a:solidFill>
                  <a:srgbClr val="0000FF"/>
                </a:solidFill>
                <a:latin typeface="Calibri" pitchFamily="32" charset="0"/>
              </a:rPr>
              <a:t>υπέροχους φανταστικούς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200" b="1">
                <a:solidFill>
                  <a:srgbClr val="0000FF"/>
                </a:solidFill>
                <a:latin typeface="Calibri" pitchFamily="32" charset="0"/>
              </a:rPr>
              <a:t>κόσμους !!</a:t>
            </a: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7338" y="176213"/>
            <a:ext cx="3432175" cy="3135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>
    <p:push dir="r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6" dur="3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7" dur="3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3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24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0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" dur="2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2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6" dur="20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0" dur="20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20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2" dur="2000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6" dur="20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" dur="20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8" dur="2000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1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2" dur="20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" dur="20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4" dur="2000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7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8" dur="2000" fill="hold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9" dur="2000" fill="hold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0" dur="2000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3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4" dur="20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5" dur="20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6" dur="2000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9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0" dur="20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1" dur="20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2" dur="2000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5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6" dur="2000" fill="hold"/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7" dur="2000" fill="hold"/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8" dur="2000"/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 cstate="print"/>
          <a:srcRect t="8093"/>
          <a:stretch>
            <a:fillRect/>
          </a:stretch>
        </p:blipFill>
        <p:spPr bwMode="auto">
          <a:xfrm>
            <a:off x="4103688" y="1152525"/>
            <a:ext cx="2016125" cy="4895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146" name="AutoShape 2"/>
          <p:cNvSpPr>
            <a:spLocks/>
          </p:cNvSpPr>
          <p:nvPr/>
        </p:nvSpPr>
        <p:spPr bwMode="auto">
          <a:xfrm flipH="1">
            <a:off x="882650" y="1728788"/>
            <a:ext cx="1998663" cy="1295400"/>
          </a:xfrm>
          <a:prstGeom prst="borderCallout1">
            <a:avLst>
              <a:gd name="adj1" fmla="val 15384"/>
              <a:gd name="adj2" fmla="val -4481"/>
              <a:gd name="adj3" fmla="val 136514"/>
              <a:gd name="adj4" fmla="val -81838"/>
            </a:avLst>
          </a:prstGeom>
          <a:solidFill>
            <a:srgbClr val="CFE7F5"/>
          </a:solidFill>
          <a:ln w="108000">
            <a:solidFill>
              <a:srgbClr val="0084D1"/>
            </a:solidFill>
            <a:round/>
            <a:headEnd/>
            <a:tailEnd/>
          </a:ln>
        </p:spPr>
        <p:txBody>
          <a:bodyPr wrap="none" lIns="144000" tIns="99000" rIns="144000" bIns="99000" anchor="ctr"/>
          <a:lstStyle/>
          <a:p>
            <a:pPr algn="ctr">
              <a:lnSpc>
                <a:spcPct val="117000"/>
              </a:lnSpc>
              <a:tabLst>
                <a:tab pos="723900" algn="l"/>
                <a:tab pos="1447800" algn="l"/>
              </a:tabLst>
            </a:pPr>
            <a:r>
              <a:rPr lang="el-GR" sz="2400" b="1">
                <a:solidFill>
                  <a:srgbClr val="004586"/>
                </a:solidFill>
                <a:latin typeface="Comic Sans MS" pitchFamily="64" charset="0"/>
              </a:rPr>
              <a:t>ΑΡΙΣΤΕΡΟ</a:t>
            </a:r>
          </a:p>
          <a:p>
            <a:pPr algn="ctr">
              <a:lnSpc>
                <a:spcPct val="117000"/>
              </a:lnSpc>
              <a:tabLst>
                <a:tab pos="723900" algn="l"/>
                <a:tab pos="1447800" algn="l"/>
              </a:tabLst>
            </a:pPr>
            <a:r>
              <a:rPr lang="el-GR" sz="2400" b="1">
                <a:solidFill>
                  <a:srgbClr val="004586"/>
                </a:solidFill>
                <a:latin typeface="Comic Sans MS" pitchFamily="64" charset="0"/>
              </a:rPr>
              <a:t>ΠΛΗΚΤΡΟ</a:t>
            </a:r>
          </a:p>
        </p:txBody>
      </p:sp>
      <p:sp>
        <p:nvSpPr>
          <p:cNvPr id="6147" name="AutoShape 3"/>
          <p:cNvSpPr>
            <a:spLocks/>
          </p:cNvSpPr>
          <p:nvPr/>
        </p:nvSpPr>
        <p:spPr bwMode="auto">
          <a:xfrm>
            <a:off x="7578725" y="2376488"/>
            <a:ext cx="1854200" cy="1223962"/>
          </a:xfrm>
          <a:prstGeom prst="borderCallout1">
            <a:avLst>
              <a:gd name="adj1" fmla="val 16319"/>
              <a:gd name="adj2" fmla="val -4792"/>
              <a:gd name="adj3" fmla="val 78231"/>
              <a:gd name="adj4" fmla="val -104889"/>
            </a:avLst>
          </a:prstGeom>
          <a:solidFill>
            <a:srgbClr val="CFE7F5"/>
          </a:solidFill>
          <a:ln w="108000">
            <a:solidFill>
              <a:srgbClr val="0084D1"/>
            </a:solidFill>
            <a:round/>
            <a:headEnd/>
            <a:tailEnd/>
          </a:ln>
        </p:spPr>
        <p:txBody>
          <a:bodyPr wrap="none" lIns="144000" tIns="99000" rIns="144000" bIns="99000" anchor="ctr"/>
          <a:lstStyle/>
          <a:p>
            <a:pPr algn="ctr">
              <a:lnSpc>
                <a:spcPct val="117000"/>
              </a:lnSpc>
              <a:tabLst>
                <a:tab pos="723900" algn="l"/>
                <a:tab pos="1447800" algn="l"/>
              </a:tabLst>
            </a:pPr>
            <a:r>
              <a:rPr lang="el-GR" sz="2400" b="1">
                <a:solidFill>
                  <a:srgbClr val="004586"/>
                </a:solidFill>
                <a:latin typeface="Comic Sans MS" pitchFamily="64" charset="0"/>
              </a:rPr>
              <a:t>ΔΕΞΙ</a:t>
            </a:r>
          </a:p>
          <a:p>
            <a:pPr algn="ctr">
              <a:lnSpc>
                <a:spcPct val="117000"/>
              </a:lnSpc>
              <a:tabLst>
                <a:tab pos="723900" algn="l"/>
                <a:tab pos="1447800" algn="l"/>
              </a:tabLst>
            </a:pPr>
            <a:r>
              <a:rPr lang="el-GR" sz="2400" b="1">
                <a:solidFill>
                  <a:srgbClr val="004586"/>
                </a:solidFill>
                <a:latin typeface="Comic Sans MS" pitchFamily="64" charset="0"/>
              </a:rPr>
              <a:t>ΠΛΗΚΤΡΟ</a:t>
            </a:r>
          </a:p>
        </p:txBody>
      </p:sp>
      <p:sp>
        <p:nvSpPr>
          <p:cNvPr id="6148" name="AutoShape 4"/>
          <p:cNvSpPr>
            <a:spLocks/>
          </p:cNvSpPr>
          <p:nvPr/>
        </p:nvSpPr>
        <p:spPr bwMode="auto">
          <a:xfrm flipH="1">
            <a:off x="2465388" y="5688013"/>
            <a:ext cx="1709737" cy="792162"/>
          </a:xfrm>
          <a:prstGeom prst="borderCallout1">
            <a:avLst>
              <a:gd name="adj1" fmla="val 25167"/>
              <a:gd name="adj2" fmla="val -5241"/>
              <a:gd name="adj3" fmla="val -286778"/>
              <a:gd name="adj4" fmla="val -54431"/>
            </a:avLst>
          </a:prstGeom>
          <a:solidFill>
            <a:srgbClr val="CFE7F5"/>
          </a:solidFill>
          <a:ln w="108000">
            <a:solidFill>
              <a:srgbClr val="0084D1"/>
            </a:solidFill>
            <a:round/>
            <a:headEnd/>
            <a:tailEnd/>
          </a:ln>
        </p:spPr>
        <p:txBody>
          <a:bodyPr wrap="none" lIns="144000" tIns="99000" rIns="144000" bIns="99000" anchor="ctr"/>
          <a:lstStyle/>
          <a:p>
            <a:pPr algn="ctr">
              <a:lnSpc>
                <a:spcPct val="117000"/>
              </a:lnSpc>
              <a:tabLst>
                <a:tab pos="723900" algn="l"/>
                <a:tab pos="1447800" algn="l"/>
              </a:tabLst>
            </a:pPr>
            <a:r>
              <a:rPr lang="el-GR" sz="2400" b="1">
                <a:solidFill>
                  <a:srgbClr val="004586"/>
                </a:solidFill>
                <a:latin typeface="Comic Sans MS" pitchFamily="64" charset="0"/>
              </a:rPr>
              <a:t>ΡΟΔΕΛΑ</a:t>
            </a:r>
          </a:p>
        </p:txBody>
      </p:sp>
      <p:sp>
        <p:nvSpPr>
          <p:cNvPr id="6149" name="AutoShape 5"/>
          <p:cNvSpPr>
            <a:spLocks/>
          </p:cNvSpPr>
          <p:nvPr/>
        </p:nvSpPr>
        <p:spPr bwMode="auto">
          <a:xfrm>
            <a:off x="5400675" y="144463"/>
            <a:ext cx="2160588" cy="1368425"/>
          </a:xfrm>
          <a:prstGeom prst="borderCallout1">
            <a:avLst>
              <a:gd name="adj1" fmla="val 14574"/>
              <a:gd name="adj2" fmla="val -4148"/>
              <a:gd name="adj3" fmla="val 113995"/>
              <a:gd name="adj4" fmla="val -27144"/>
            </a:avLst>
          </a:prstGeom>
          <a:solidFill>
            <a:srgbClr val="CFE7F5"/>
          </a:solidFill>
          <a:ln w="108000">
            <a:solidFill>
              <a:srgbClr val="0084D1"/>
            </a:solidFill>
            <a:round/>
            <a:headEnd/>
            <a:tailEnd/>
          </a:ln>
        </p:spPr>
        <p:txBody>
          <a:bodyPr wrap="none" lIns="144000" tIns="99000" rIns="144000" bIns="99000" anchor="ctr"/>
          <a:lstStyle/>
          <a:p>
            <a:pPr algn="ctr">
              <a:lnSpc>
                <a:spcPct val="117000"/>
              </a:lnSpc>
              <a:tabLst>
                <a:tab pos="723900" algn="l"/>
                <a:tab pos="1447800" algn="l"/>
              </a:tabLst>
            </a:pPr>
            <a:r>
              <a:rPr lang="el-GR" sz="2400" b="1">
                <a:solidFill>
                  <a:srgbClr val="004586"/>
                </a:solidFill>
                <a:latin typeface="Comic Sans MS" pitchFamily="64" charset="0"/>
              </a:rPr>
              <a:t>ΚΑΛΩΔΙΟ </a:t>
            </a:r>
          </a:p>
          <a:p>
            <a:pPr algn="ctr">
              <a:lnSpc>
                <a:spcPct val="117000"/>
              </a:lnSpc>
              <a:tabLst>
                <a:tab pos="723900" algn="l"/>
                <a:tab pos="1447800" algn="l"/>
              </a:tabLst>
            </a:pPr>
            <a:r>
              <a:rPr lang="el-GR" sz="2400" b="1">
                <a:solidFill>
                  <a:srgbClr val="004586"/>
                </a:solidFill>
                <a:latin typeface="Comic Sans MS" pitchFamily="64" charset="0"/>
              </a:rPr>
              <a:t>ΣΥΝΔΕΣΗΣ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360363" y="144463"/>
            <a:ext cx="3671887" cy="1223962"/>
          </a:xfrm>
          <a:prstGeom prst="wedgeRoundRectCallout">
            <a:avLst>
              <a:gd name="adj1" fmla="val 65407"/>
              <a:gd name="adj2" fmla="val 127356"/>
              <a:gd name="adj3" fmla="val 16667"/>
            </a:avLst>
          </a:prstGeom>
          <a:solidFill>
            <a:srgbClr val="FFFFFF"/>
          </a:solidFill>
          <a:ln w="396000">
            <a:noFill/>
            <a:round/>
            <a:headEnd/>
            <a:tailEnd/>
          </a:ln>
        </p:spPr>
        <p:txBody>
          <a:bodyPr wrap="none" lIns="288000" tIns="258120" rIns="288000" bIns="243000" anchor="ctr"/>
          <a:lstStyle/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l-GR" sz="2400" b="1" i="1">
                <a:solidFill>
                  <a:srgbClr val="2300DC"/>
                </a:solidFill>
                <a:latin typeface="Georgia" pitchFamily="16" charset="0"/>
              </a:rPr>
              <a:t>Γειά σας παιδάκια !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l-GR" sz="2400" b="1" i="1">
                <a:solidFill>
                  <a:srgbClr val="2300DC"/>
                </a:solidFill>
                <a:latin typeface="Georgia" pitchFamily="16" charset="0"/>
              </a:rPr>
              <a:t>Να σας συστήσω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l-GR" sz="2400" b="1" i="1">
                <a:solidFill>
                  <a:srgbClr val="2300DC"/>
                </a:solidFill>
                <a:latin typeface="Georgia" pitchFamily="16" charset="0"/>
              </a:rPr>
              <a:t>τα μέρη μου</a:t>
            </a: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7775575" y="144463"/>
            <a:ext cx="1800225" cy="1944687"/>
          </a:xfrm>
          <a:prstGeom prst="wedgeRoundRectCallout">
            <a:avLst>
              <a:gd name="adj1" fmla="val -164477"/>
              <a:gd name="adj2" fmla="val 55773"/>
              <a:gd name="adj3" fmla="val 16667"/>
            </a:avLst>
          </a:prstGeom>
          <a:solidFill>
            <a:srgbClr val="FFFFFF"/>
          </a:solidFill>
          <a:ln w="396000">
            <a:noFill/>
            <a:round/>
            <a:headEnd/>
            <a:tailEnd/>
          </a:ln>
        </p:spPr>
        <p:txBody>
          <a:bodyPr wrap="none" lIns="288000" tIns="258120" rIns="288000" bIns="243000" anchor="ctr"/>
          <a:lstStyle/>
          <a:p>
            <a:pPr algn="ctr">
              <a:lnSpc>
                <a:spcPct val="95000"/>
              </a:lnSpc>
              <a:tabLst>
                <a:tab pos="723900" algn="l"/>
                <a:tab pos="1447800" algn="l"/>
              </a:tabLst>
            </a:pPr>
            <a:r>
              <a:rPr lang="el-GR" sz="2400" b="1" i="1">
                <a:solidFill>
                  <a:srgbClr val="FF0000"/>
                </a:solidFill>
                <a:latin typeface="Georgia" pitchFamily="16" charset="0"/>
              </a:rPr>
              <a:t>Καλώδιο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</a:tabLst>
            </a:pPr>
            <a:r>
              <a:rPr lang="el-GR" sz="2400" b="1" i="1">
                <a:solidFill>
                  <a:srgbClr val="FF0000"/>
                </a:solidFill>
                <a:latin typeface="Georgia" pitchFamily="16" charset="0"/>
              </a:rPr>
              <a:t>δεν έχω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</a:tabLst>
            </a:pPr>
            <a:r>
              <a:rPr lang="el-GR" sz="2400" b="1" i="1">
                <a:solidFill>
                  <a:srgbClr val="2300DC"/>
                </a:solidFill>
                <a:latin typeface="Georgia" pitchFamily="16" charset="0"/>
              </a:rPr>
              <a:t>αν είμαι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</a:tabLst>
            </a:pPr>
            <a:r>
              <a:rPr lang="el-GR" sz="2600" b="1" i="1" u="sng">
                <a:solidFill>
                  <a:srgbClr val="FF0000"/>
                </a:solidFill>
                <a:latin typeface="Georgia" pitchFamily="16" charset="0"/>
              </a:rPr>
              <a:t>ασύρματο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6408738" y="3671888"/>
            <a:ext cx="3384550" cy="2016125"/>
          </a:xfrm>
          <a:prstGeom prst="wedgeRoundRectCallout">
            <a:avLst>
              <a:gd name="adj1" fmla="val -68051"/>
              <a:gd name="adj2" fmla="val -52907"/>
              <a:gd name="adj3" fmla="val 16667"/>
            </a:avLst>
          </a:prstGeom>
          <a:solidFill>
            <a:srgbClr val="FFFFFF"/>
          </a:solidFill>
          <a:ln w="396000">
            <a:noFill/>
            <a:round/>
            <a:headEnd/>
            <a:tailEnd/>
          </a:ln>
        </p:spPr>
        <p:txBody>
          <a:bodyPr wrap="none" lIns="288000" tIns="258120" rIns="288000" bIns="243000" anchor="ctr"/>
          <a:lstStyle/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l-GR" sz="2400" b="1" i="1">
                <a:solidFill>
                  <a:srgbClr val="2300DC"/>
                </a:solidFill>
                <a:latin typeface="Georgia" pitchFamily="16" charset="0"/>
              </a:rPr>
              <a:t>Για εμφάνιση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l-GR" sz="2400" b="1" i="1">
                <a:solidFill>
                  <a:srgbClr val="FF0000"/>
                </a:solidFill>
                <a:latin typeface="Georgia" pitchFamily="16" charset="0"/>
              </a:rPr>
              <a:t>Βοηθητικού μενού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l-GR" sz="2400" b="1" i="1">
                <a:solidFill>
                  <a:srgbClr val="2300DC"/>
                </a:solidFill>
                <a:latin typeface="Georgia" pitchFamily="16" charset="0"/>
              </a:rPr>
              <a:t>ή αλλιώς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l-GR" sz="2400" b="1" i="1">
                <a:solidFill>
                  <a:srgbClr val="FF0000"/>
                </a:solidFill>
                <a:latin typeface="Georgia" pitchFamily="16" charset="0"/>
              </a:rPr>
              <a:t>Μενού συχνά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l-GR" sz="2400" b="1" i="1">
                <a:solidFill>
                  <a:srgbClr val="FF0000"/>
                </a:solidFill>
                <a:latin typeface="Georgia" pitchFamily="16" charset="0"/>
              </a:rPr>
              <a:t>χρησιμοποιούμενων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l-GR" sz="2400" b="1" i="1">
                <a:solidFill>
                  <a:srgbClr val="FF0000"/>
                </a:solidFill>
                <a:latin typeface="Georgia" pitchFamily="16" charset="0"/>
              </a:rPr>
              <a:t>στοιχείων</a:t>
            </a:r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720725" y="3240088"/>
            <a:ext cx="3168650" cy="2376487"/>
          </a:xfrm>
          <a:prstGeom prst="wedgeRoundRectCallout">
            <a:avLst>
              <a:gd name="adj1" fmla="val 71880"/>
              <a:gd name="adj2" fmla="val -29477"/>
              <a:gd name="adj3" fmla="val 16667"/>
            </a:avLst>
          </a:prstGeom>
          <a:solidFill>
            <a:srgbClr val="FFFFFF"/>
          </a:solidFill>
          <a:ln w="396000">
            <a:noFill/>
            <a:round/>
            <a:headEnd/>
            <a:tailEnd/>
          </a:ln>
        </p:spPr>
        <p:txBody>
          <a:bodyPr wrap="none" lIns="288000" tIns="258120" rIns="288000" bIns="243000" anchor="ctr"/>
          <a:lstStyle/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l-GR" sz="2400" b="1" i="1">
                <a:solidFill>
                  <a:srgbClr val="2300DC"/>
                </a:solidFill>
                <a:latin typeface="Georgia" pitchFamily="16" charset="0"/>
              </a:rPr>
              <a:t>Για να επιλέγω –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l-GR" sz="3200" b="1" i="1">
                <a:solidFill>
                  <a:srgbClr val="FF0000"/>
                </a:solidFill>
                <a:latin typeface="Georgia" pitchFamily="16" charset="0"/>
              </a:rPr>
              <a:t>κλικ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l-GR" sz="2400" b="1" i="1">
                <a:solidFill>
                  <a:srgbClr val="2300DC"/>
                </a:solidFill>
                <a:latin typeface="Georgia" pitchFamily="16" charset="0"/>
              </a:rPr>
              <a:t>ή να ανοίγω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l-GR" sz="2400" b="1" i="1">
                <a:solidFill>
                  <a:srgbClr val="2300DC"/>
                </a:solidFill>
                <a:latin typeface="Georgia" pitchFamily="16" charset="0"/>
              </a:rPr>
              <a:t>προγράμματα,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l-GR" sz="2400" b="1" i="1">
                <a:solidFill>
                  <a:srgbClr val="2300DC"/>
                </a:solidFill>
                <a:latin typeface="Georgia" pitchFamily="16" charset="0"/>
              </a:rPr>
              <a:t>αρχεία –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l-GR" sz="3200" b="1" i="1">
                <a:solidFill>
                  <a:srgbClr val="FF0000"/>
                </a:solidFill>
                <a:latin typeface="Georgia" pitchFamily="16" charset="0"/>
              </a:rPr>
              <a:t>διπλό κλικ</a:t>
            </a:r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4248150" y="5688013"/>
            <a:ext cx="5040313" cy="1728787"/>
          </a:xfrm>
          <a:prstGeom prst="wedgeRoundRectCallout">
            <a:avLst>
              <a:gd name="adj1" fmla="val -31648"/>
              <a:gd name="adj2" fmla="val -128625"/>
              <a:gd name="adj3" fmla="val 16667"/>
            </a:avLst>
          </a:prstGeom>
          <a:solidFill>
            <a:srgbClr val="FFFFFF"/>
          </a:solidFill>
          <a:ln w="396000">
            <a:noFill/>
            <a:round/>
            <a:headEnd/>
            <a:tailEnd/>
          </a:ln>
        </p:spPr>
        <p:txBody>
          <a:bodyPr wrap="none" lIns="288000" tIns="258120" rIns="288000" bIns="243000" anchor="ctr"/>
          <a:lstStyle/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400" b="1" i="1">
                <a:solidFill>
                  <a:srgbClr val="2300DC"/>
                </a:solidFill>
                <a:latin typeface="Georgia" pitchFamily="16" charset="0"/>
              </a:rPr>
              <a:t>Για να τρέχω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400" b="1" i="1">
                <a:solidFill>
                  <a:srgbClr val="2300DC"/>
                </a:solidFill>
                <a:latin typeface="Georgia" pitchFamily="16" charset="0"/>
              </a:rPr>
              <a:t>πάνω-κάτω, πέρα δώθε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400" b="1" i="1">
                <a:solidFill>
                  <a:srgbClr val="2300DC"/>
                </a:solidFill>
                <a:latin typeface="Georgia" pitchFamily="16" charset="0"/>
              </a:rPr>
              <a:t>σελίδες, μπάρες κύλισης !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400" b="1" i="1">
                <a:solidFill>
                  <a:srgbClr val="2300DC"/>
                </a:solidFill>
                <a:latin typeface="Georgia" pitchFamily="16" charset="0"/>
              </a:rPr>
              <a:t>Το αγαπημένο μου!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2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"/>
                                  </p:iterate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 additive="repl">
                                        <p:cTn id="11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8"/>
                            </p:stCondLst>
                            <p:childTnLst>
                              <p:par>
                                <p:cTn id="13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 additive="repl">
                                        <p:cTn id="15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 additive="repl">
                                        <p:cTn id="18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8"/>
                            </p:stCondLst>
                            <p:childTnLst>
                              <p:par>
                                <p:cTn id="2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 additive="repl">
                                        <p:cTn id="2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 additive="repl">
                                        <p:cTn id="25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8"/>
                            </p:stCondLst>
                            <p:childTnLst>
                              <p:par>
                                <p:cTn id="27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 additive="repl">
                                        <p:cTn id="29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 additive="repl">
                                        <p:cTn id="32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8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36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39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AutoShape 1"/>
          <p:cNvSpPr>
            <a:spLocks noChangeArrowheads="1"/>
          </p:cNvSpPr>
          <p:nvPr/>
        </p:nvSpPr>
        <p:spPr bwMode="auto">
          <a:xfrm>
            <a:off x="215900" y="0"/>
            <a:ext cx="5759450" cy="7559675"/>
          </a:xfrm>
          <a:prstGeom prst="wedgeEllipseCallout">
            <a:avLst>
              <a:gd name="adj1" fmla="val -52037"/>
              <a:gd name="adj2" fmla="val -48481"/>
            </a:avLst>
          </a:prstGeom>
          <a:solidFill>
            <a:srgbClr val="99CCFF"/>
          </a:solidFill>
          <a:ln w="36000">
            <a:solidFill>
              <a:srgbClr val="0084D1"/>
            </a:solidFill>
            <a:prstDash val="sysDashDotDot"/>
            <a:round/>
            <a:headEnd/>
            <a:tailEnd/>
          </a:ln>
        </p:spPr>
        <p:txBody>
          <a:bodyPr wrap="none" lIns="108000" tIns="63000" rIns="108000" bIns="63000" anchor="ctr"/>
          <a:lstStyle/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l-GR" sz="2600" b="1">
              <a:solidFill>
                <a:srgbClr val="0000FF"/>
              </a:solidFill>
              <a:latin typeface="Calibri" pitchFamily="32" charset="0"/>
            </a:endParaRP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Τοποθετείτε σωστά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το ποντίκι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ώστε “να βλέπει”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προς την κατεύθυνση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που βρίσκεται η οθόνη.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Τοποθετείστε το χέρι σας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επάνω στο ποντίκι.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Ο δείκτης θα πρέπει να ακουμπάει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στο αριστερό πλήκτρο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και το μεσαίο δάχτυλο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στο δεξί πλήκτρο του ποντικιού.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Με τον αντίχειρα και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τα άλλα δάχτυλα του χεριού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κρατάμε το πλάι του ποντικιού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ώστε να το κινούμε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εύκολα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l-GR" sz="2600" b="1">
              <a:solidFill>
                <a:srgbClr val="0000FF"/>
              </a:solidFill>
              <a:latin typeface="Calibri" pitchFamily="32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 l="23354" t="7748" r="34944" b="6732"/>
          <a:stretch>
            <a:fillRect/>
          </a:stretch>
        </p:blipFill>
        <p:spPr bwMode="auto">
          <a:xfrm>
            <a:off x="6551613" y="1295400"/>
            <a:ext cx="2951162" cy="4679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>
    <p:push dir="r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 additive="repl"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20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20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13" dur="20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AutoShape 1"/>
          <p:cNvSpPr>
            <a:spLocks noChangeArrowheads="1"/>
          </p:cNvSpPr>
          <p:nvPr/>
        </p:nvSpPr>
        <p:spPr bwMode="auto">
          <a:xfrm>
            <a:off x="0" y="0"/>
            <a:ext cx="7199313" cy="7559675"/>
          </a:xfrm>
          <a:prstGeom prst="wedgeEllipseCallout">
            <a:avLst>
              <a:gd name="adj1" fmla="val -49546"/>
              <a:gd name="adj2" fmla="val -49134"/>
            </a:avLst>
          </a:prstGeom>
          <a:solidFill>
            <a:srgbClr val="99CCFF"/>
          </a:solidFill>
          <a:ln w="36000">
            <a:solidFill>
              <a:srgbClr val="0084D1"/>
            </a:solidFill>
            <a:prstDash val="sysDashDotDot"/>
            <a:round/>
            <a:headEnd/>
            <a:tailEnd/>
          </a:ln>
        </p:spPr>
        <p:txBody>
          <a:bodyPr wrap="none" lIns="108000" tIns="69048" rIns="108000" bIns="63000" anchor="ctr"/>
          <a:lstStyle/>
          <a:p>
            <a:pPr algn="ctr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l-GR" sz="2400" b="1">
                <a:solidFill>
                  <a:srgbClr val="2300DC"/>
                </a:solidFill>
                <a:latin typeface="DejaVu Serif" pitchFamily="16" charset="0"/>
              </a:rPr>
              <a:t> </a:t>
            </a:r>
            <a:r>
              <a:rPr lang="el-GR" sz="2600" b="1">
                <a:solidFill>
                  <a:srgbClr val="2300DC"/>
                </a:solidFill>
                <a:latin typeface="Calibri" pitchFamily="32" charset="0"/>
              </a:rPr>
              <a:t>Όταν </a:t>
            </a: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πιέσετε μια φορά</a:t>
            </a:r>
            <a:r>
              <a:rPr lang="el-GR" sz="2600" b="1">
                <a:solidFill>
                  <a:srgbClr val="2300DC"/>
                </a:solidFill>
                <a:latin typeface="Calibri" pitchFamily="32" charset="0"/>
              </a:rPr>
              <a:t>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l-GR" sz="2600" b="1">
                <a:solidFill>
                  <a:srgbClr val="2300DC"/>
                </a:solidFill>
                <a:latin typeface="Calibri" pitchFamily="32" charset="0"/>
              </a:rPr>
              <a:t>με τον δείκτη σας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l-GR" sz="2600" b="1">
                <a:solidFill>
                  <a:srgbClr val="2300DC"/>
                </a:solidFill>
                <a:latin typeface="Calibri" pitchFamily="32" charset="0"/>
              </a:rPr>
              <a:t> το </a:t>
            </a: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αριστερό πλήκτρο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l-GR" sz="2600" b="1">
                <a:solidFill>
                  <a:srgbClr val="2300DC"/>
                </a:solidFill>
                <a:latin typeface="Calibri" pitchFamily="32" charset="0"/>
              </a:rPr>
              <a:t>και το αφήσετε αμέσως, 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l-GR" sz="2600" b="1">
                <a:solidFill>
                  <a:srgbClr val="2300DC"/>
                </a:solidFill>
                <a:latin typeface="Calibri" pitchFamily="32" charset="0"/>
              </a:rPr>
              <a:t>αυτό λέγεται </a:t>
            </a: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κλικ.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l-GR" sz="2600" b="1">
                <a:solidFill>
                  <a:srgbClr val="2300DC"/>
                </a:solidFill>
                <a:latin typeface="Calibri" pitchFamily="32" charset="0"/>
              </a:rPr>
              <a:t>Αν πιέσετε </a:t>
            </a: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2 φορές αλλά γρήγορα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το αριστερό πλήκτρο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l-GR" sz="2600" b="1">
                <a:solidFill>
                  <a:srgbClr val="2300DC"/>
                </a:solidFill>
                <a:latin typeface="Calibri" pitchFamily="32" charset="0"/>
              </a:rPr>
              <a:t>και το αφήσετε αμέσως,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l-GR" sz="2600" b="1">
                <a:solidFill>
                  <a:srgbClr val="2300DC"/>
                </a:solidFill>
                <a:latin typeface="Calibri" pitchFamily="32" charset="0"/>
              </a:rPr>
              <a:t>λέγεται </a:t>
            </a: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διπλό κλικ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Μετακινώντας</a:t>
            </a:r>
            <a:r>
              <a:rPr lang="el-GR" sz="2600" b="1">
                <a:solidFill>
                  <a:srgbClr val="2300DC"/>
                </a:solidFill>
                <a:latin typeface="Calibri" pitchFamily="32" charset="0"/>
              </a:rPr>
              <a:t> με το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l-GR" sz="2600" b="1">
                <a:solidFill>
                  <a:srgbClr val="2300DC"/>
                </a:solidFill>
                <a:latin typeface="Calibri" pitchFamily="32" charset="0"/>
              </a:rPr>
              <a:t>χέρι σας </a:t>
            </a: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το ποντίκι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l-GR" sz="2600" b="1">
                <a:solidFill>
                  <a:srgbClr val="2300DC"/>
                </a:solidFill>
                <a:latin typeface="Calibri" pitchFamily="32" charset="0"/>
              </a:rPr>
              <a:t>βλέπετε ένα </a:t>
            </a: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βέλος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l-GR" sz="2600" b="1">
                <a:solidFill>
                  <a:srgbClr val="2300DC"/>
                </a:solidFill>
                <a:latin typeface="Calibri" pitchFamily="32" charset="0"/>
              </a:rPr>
              <a:t>να μετακινείτε επάνω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στην επιφάνεια εργασίας της ΟΘΟΝΗΣ.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Με αυτό τον τρόπο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μπορείτε να “δείξετε” κάτι. </a:t>
            </a:r>
            <a:r>
              <a:rPr lang="el-GR" sz="2400" b="1">
                <a:solidFill>
                  <a:srgbClr val="2300DC"/>
                </a:solidFill>
                <a:latin typeface="DejaVu Serif" pitchFamily="16" charset="0"/>
              </a:rPr>
              <a:t/>
            </a:r>
            <a:br>
              <a:rPr lang="el-GR" sz="2400" b="1">
                <a:solidFill>
                  <a:srgbClr val="2300DC"/>
                </a:solidFill>
                <a:latin typeface="DejaVu Serif" pitchFamily="16" charset="0"/>
              </a:rPr>
            </a:br>
            <a:endParaRPr lang="el-GR" sz="2400" b="1">
              <a:solidFill>
                <a:srgbClr val="2300DC"/>
              </a:solidFill>
              <a:latin typeface="DejaVu Serif" pitchFamily="16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 l="23354" t="7748" r="34944" b="6732"/>
          <a:stretch>
            <a:fillRect/>
          </a:stretch>
        </p:blipFill>
        <p:spPr bwMode="auto">
          <a:xfrm>
            <a:off x="6769100" y="1295400"/>
            <a:ext cx="2951163" cy="4679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>
    <p:push dir="r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 additive="repl"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20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20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13" dur="20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- Τίτλος"/>
          <p:cNvSpPr>
            <a:spLocks noGrp="1"/>
          </p:cNvSpPr>
          <p:nvPr>
            <p:ph type="title"/>
          </p:nvPr>
        </p:nvSpPr>
        <p:spPr>
          <a:xfrm>
            <a:off x="6264275" y="323850"/>
            <a:ext cx="3668713" cy="1260475"/>
          </a:xfrm>
        </p:spPr>
        <p:txBody>
          <a:bodyPr/>
          <a:lstStyle/>
          <a:p>
            <a:pPr eaLnBrk="1"/>
            <a:r>
              <a:rPr lang="el-GR" sz="3600" b="1" smtClean="0">
                <a:solidFill>
                  <a:srgbClr val="0070C0"/>
                </a:solidFill>
                <a:latin typeface="Calibri" pitchFamily="32" charset="0"/>
                <a:cs typeface="Calibri" pitchFamily="32" charset="0"/>
              </a:rPr>
              <a:t>Εναλλακτικά …</a:t>
            </a:r>
          </a:p>
        </p:txBody>
      </p:sp>
      <p:pic>
        <p:nvPicPr>
          <p:cNvPr id="8195" name="2 - Εικόνα" descr="σωστη θεση δακτυλων στο ποντικι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6813" y="1835150"/>
            <a:ext cx="3681412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1"/>
          <p:cNvSpPr>
            <a:spLocks noChangeArrowheads="1"/>
          </p:cNvSpPr>
          <p:nvPr/>
        </p:nvSpPr>
        <p:spPr bwMode="auto">
          <a:xfrm>
            <a:off x="215900" y="0"/>
            <a:ext cx="6119813" cy="7559675"/>
          </a:xfrm>
          <a:prstGeom prst="wedgeEllipseCallout">
            <a:avLst>
              <a:gd name="adj1" fmla="val -52037"/>
              <a:gd name="adj2" fmla="val -48481"/>
            </a:avLst>
          </a:prstGeom>
          <a:solidFill>
            <a:srgbClr val="99CCFF"/>
          </a:solidFill>
          <a:ln w="36000">
            <a:solidFill>
              <a:srgbClr val="0084D1"/>
            </a:solidFill>
            <a:prstDash val="sysDashDotDot"/>
            <a:round/>
            <a:headEnd/>
            <a:tailEnd/>
          </a:ln>
        </p:spPr>
        <p:txBody>
          <a:bodyPr wrap="none" lIns="108000" tIns="63000" rIns="108000" bIns="63000" anchor="ctr"/>
          <a:lstStyle/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Ο δείκτης θα πρέπει να ακουμπάει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στο αριστερό πλήκτρο ,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το μεσαίο δάχτυλο στη ροδέλα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και ο παράμεσος στο δεξί πλήκτρο.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Με τον αντίχειρα και το μικρό μας δάχτυλο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κρατάμε το πλάι του ποντικιού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ώστε να το ελέγχουμε εύκολα.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Το χέρι ακουμπάει στο γραφείο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και είναι σε ευθεία γραμμή.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l-GR" sz="2600" b="1">
              <a:solidFill>
                <a:srgbClr val="0000FF"/>
              </a:solidFill>
              <a:latin typeface="Calibri" pitchFamily="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 cstate="print"/>
          <a:srcRect l="19209" t="7961" r="22050" b="23997"/>
          <a:stretch>
            <a:fillRect/>
          </a:stretch>
        </p:blipFill>
        <p:spPr bwMode="auto">
          <a:xfrm>
            <a:off x="4606925" y="3598863"/>
            <a:ext cx="5472113" cy="3959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0" y="144463"/>
            <a:ext cx="9936163" cy="2663825"/>
          </a:xfrm>
          <a:prstGeom prst="wedgeEllipseCallout">
            <a:avLst>
              <a:gd name="adj1" fmla="val 20074"/>
              <a:gd name="adj2" fmla="val 83278"/>
            </a:avLst>
          </a:prstGeom>
          <a:solidFill>
            <a:srgbClr val="99CCFF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Αρκετά με το ποντίκι.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600" b="1">
                <a:solidFill>
                  <a:srgbClr val="0000FF"/>
                </a:solidFill>
                <a:latin typeface="Calibri" pitchFamily="32" charset="0"/>
              </a:rPr>
              <a:t>Ήρθε η ώρα να γνωρίσουμε τον</a:t>
            </a: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 </a:t>
            </a:r>
            <a:r>
              <a:rPr lang="el-GR" sz="2600" b="1" u="sng">
                <a:solidFill>
                  <a:srgbClr val="FF0000"/>
                </a:solidFill>
                <a:latin typeface="Calibri" pitchFamily="32" charset="0"/>
              </a:rPr>
              <a:t>ΕΚΤΥΠΩΤΗ</a:t>
            </a: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 !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Αυτός ο κύριος “τυπώνει” στο χαρτί – και όχι μόνο -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ότι βλέπουμε στην ΟΘΟΝΗ, ότι συμβαίνει στον Υπολογιστή μας !!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l-GR" sz="2600" b="1">
              <a:solidFill>
                <a:srgbClr val="FF0000"/>
              </a:solidFill>
              <a:latin typeface="Calibri" pitchFamily="32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/>
          <a:srcRect b="6186"/>
          <a:stretch>
            <a:fillRect/>
          </a:stretch>
        </p:blipFill>
        <p:spPr bwMode="auto">
          <a:xfrm>
            <a:off x="71438" y="3959225"/>
            <a:ext cx="3311525" cy="3600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221" name="AutoShape 4"/>
          <p:cNvSpPr>
            <a:spLocks noChangeArrowheads="1"/>
          </p:cNvSpPr>
          <p:nvPr/>
        </p:nvSpPr>
        <p:spPr bwMode="auto">
          <a:xfrm>
            <a:off x="3024188" y="3168650"/>
            <a:ext cx="1439862" cy="936625"/>
          </a:xfrm>
          <a:prstGeom prst="wedgeRoundRectCallout">
            <a:avLst>
              <a:gd name="adj1" fmla="val -30324"/>
              <a:gd name="adj2" fmla="val 158333"/>
              <a:gd name="adj3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0" y="2160588"/>
            <a:ext cx="4464050" cy="1584325"/>
          </a:xfrm>
          <a:prstGeom prst="wedgeRoundRectCallout">
            <a:avLst>
              <a:gd name="adj1" fmla="val 3338"/>
              <a:gd name="adj2" fmla="val 100806"/>
              <a:gd name="adj3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58860" rIns="90000" bIns="45000" anchor="ctr"/>
          <a:lstStyle/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200" b="1" i="1">
                <a:solidFill>
                  <a:srgbClr val="0000FF"/>
                </a:solidFill>
                <a:latin typeface="Georgia" pitchFamily="16" charset="0"/>
              </a:rPr>
              <a:t>Καλώς σας βρήκα παιδιά.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200" b="1" i="1">
                <a:solidFill>
                  <a:srgbClr val="0000FF"/>
                </a:solidFill>
                <a:latin typeface="Georgia" pitchFamily="16" charset="0"/>
              </a:rPr>
              <a:t>Σας εύχομαι καλή χρονιά !!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20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 additive="repl">
                                        <p:cTn id="11" dur="75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 additive="repl">
                                        <p:cTn id="15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 additive="repl"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AutoShape 1"/>
          <p:cNvSpPr>
            <a:spLocks noChangeArrowheads="1"/>
          </p:cNvSpPr>
          <p:nvPr/>
        </p:nvSpPr>
        <p:spPr bwMode="auto">
          <a:xfrm>
            <a:off x="1295400" y="0"/>
            <a:ext cx="7559675" cy="1295400"/>
          </a:xfrm>
          <a:prstGeom prst="wedgeEllipseCallout">
            <a:avLst>
              <a:gd name="adj1" fmla="val 14917"/>
              <a:gd name="adj2" fmla="val 226560"/>
            </a:avLst>
          </a:prstGeom>
          <a:solidFill>
            <a:srgbClr val="99CCFF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l-GR" sz="2600" b="1">
              <a:solidFill>
                <a:srgbClr val="FF0000"/>
              </a:solidFill>
              <a:latin typeface="Calibri" pitchFamily="32" charset="0"/>
            </a:endParaRP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l-GR" sz="2600" b="1">
              <a:solidFill>
                <a:srgbClr val="FF0000"/>
              </a:solidFill>
              <a:latin typeface="Calibri" pitchFamily="32" charset="0"/>
            </a:endParaRP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Και για το τέλος η ΦΩΝΗ του Υπολογιστή σας, 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τα </a:t>
            </a:r>
            <a:r>
              <a:rPr lang="el-GR" sz="2600" b="1" u="sng">
                <a:solidFill>
                  <a:srgbClr val="FF0000"/>
                </a:solidFill>
                <a:latin typeface="Calibri" pitchFamily="32" charset="0"/>
              </a:rPr>
              <a:t>ΗΧΕΙΑ</a:t>
            </a:r>
            <a:r>
              <a:rPr lang="el-GR" sz="2600" b="1">
                <a:solidFill>
                  <a:srgbClr val="FF0000"/>
                </a:solidFill>
                <a:latin typeface="Calibri" pitchFamily="32" charset="0"/>
              </a:rPr>
              <a:t> !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l-GR" sz="2600" b="1">
              <a:solidFill>
                <a:srgbClr val="0000FF"/>
              </a:solidFill>
              <a:latin typeface="Calibri" pitchFamily="32" charset="0"/>
            </a:endParaRP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l-GR" sz="2600" b="1">
              <a:solidFill>
                <a:srgbClr val="FF0000"/>
              </a:solidFill>
              <a:latin typeface="Calibri" pitchFamily="32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 l="19209" t="7961" r="22050" b="23997"/>
          <a:stretch>
            <a:fillRect/>
          </a:stretch>
        </p:blipFill>
        <p:spPr bwMode="auto">
          <a:xfrm>
            <a:off x="4606925" y="3598863"/>
            <a:ext cx="5472113" cy="3959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263" y="4032250"/>
            <a:ext cx="3028950" cy="352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1198563" y="2043113"/>
            <a:ext cx="3671887" cy="1295400"/>
          </a:xfrm>
          <a:prstGeom prst="wedgeRoundRectCallout">
            <a:avLst>
              <a:gd name="adj1" fmla="val -35227"/>
              <a:gd name="adj2" fmla="val 139472"/>
              <a:gd name="adj3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58860" rIns="90000" bIns="45000" anchor="ctr"/>
          <a:lstStyle/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l-GR" sz="2200" b="1" i="1">
                <a:solidFill>
                  <a:srgbClr val="0000FF"/>
                </a:solidFill>
                <a:latin typeface="Georgia" pitchFamily="16" charset="0"/>
              </a:rPr>
              <a:t>Γεια χαρά !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l-GR" sz="2200" b="1" i="1">
                <a:solidFill>
                  <a:srgbClr val="0000FF"/>
                </a:solidFill>
                <a:latin typeface="Georgia" pitchFamily="16" charset="0"/>
              </a:rPr>
              <a:t> Άκουσα το όνομά μου ;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l-GR" sz="2200" b="1" i="1">
                <a:solidFill>
                  <a:srgbClr val="0000FF"/>
                </a:solidFill>
                <a:latin typeface="Georgia" pitchFamily="16" charset="0"/>
              </a:rPr>
              <a:t>Δείτε στην επόμενη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l-GR" sz="2200" b="1" i="1">
                <a:solidFill>
                  <a:srgbClr val="0000FF"/>
                </a:solidFill>
                <a:latin typeface="Georgia" pitchFamily="16" charset="0"/>
              </a:rPr>
              <a:t>διαφάνεια .......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 additive="repl">
                                        <p:cTn id="10" dur="5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 additive="repl">
                                        <p:cTn id="16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Θέμα του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Θέμα του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592</Words>
  <Application>Microsoft Office PowerPoint</Application>
  <PresentationFormat>Προσαρμογή</PresentationFormat>
  <Paragraphs>156</Paragraphs>
  <Slides>14</Slides>
  <Notes>14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23" baseType="lpstr">
      <vt:lpstr>Arial</vt:lpstr>
      <vt:lpstr>Microsoft YaHei</vt:lpstr>
      <vt:lpstr>Times New Roman</vt:lpstr>
      <vt:lpstr>Calibri</vt:lpstr>
      <vt:lpstr>Comic Sans MS</vt:lpstr>
      <vt:lpstr>Georgia</vt:lpstr>
      <vt:lpstr>DejaVu Serif</vt:lpstr>
      <vt:lpstr>Bradley Hand ITC</vt:lpstr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Εναλλακτικά …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ΚΑΤΕΡΙΝΑ ΜΙΧΟΥ</dc:creator>
  <cp:lastModifiedBy>KATERINA MICHOU</cp:lastModifiedBy>
  <cp:revision>18</cp:revision>
  <cp:lastPrinted>1601-01-01T00:00:00Z</cp:lastPrinted>
  <dcterms:created xsi:type="dcterms:W3CDTF">2014-07-29T12:22:28Z</dcterms:created>
  <dcterms:modified xsi:type="dcterms:W3CDTF">2020-01-07T14:24:33Z</dcterms:modified>
</cp:coreProperties>
</file>