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2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el-G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el-G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el-G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fld id="{CCF1EA01-81BD-4CD1-955C-48AE922E94CC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CAD76A-D389-4511-9FBB-C65E4C5D262F}" type="slidenum">
              <a:rPr lang="el-GR"/>
              <a:pPr/>
              <a:t>1</a:t>
            </a:fld>
            <a:endParaRPr lang="el-GR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4A2D6A-B265-474B-B9AC-B5843454D8EC}" type="slidenum">
              <a:rPr lang="el-GR"/>
              <a:pPr/>
              <a:t>10</a:t>
            </a:fld>
            <a:endParaRPr lang="el-GR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06E5C6-C0F6-4B16-AD76-88B25D4C1721}" type="slidenum">
              <a:rPr lang="el-GR"/>
              <a:pPr/>
              <a:t>11</a:t>
            </a:fld>
            <a:endParaRPr lang="el-GR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256531-C5CD-4765-8383-4386E39B1774}" type="slidenum">
              <a:rPr lang="el-GR"/>
              <a:pPr/>
              <a:t>12</a:t>
            </a:fld>
            <a:endParaRPr lang="el-GR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854642-8E3E-41A4-B6D9-F680727BD255}" type="slidenum">
              <a:rPr lang="el-GR"/>
              <a:pPr/>
              <a:t>13</a:t>
            </a:fld>
            <a:endParaRPr lang="el-GR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A27A00-801F-427F-9666-48D7AE380B79}" type="slidenum">
              <a:rPr lang="el-GR"/>
              <a:pPr/>
              <a:t>2</a:t>
            </a:fld>
            <a:endParaRPr lang="el-GR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A66756-E9F0-4EAC-9DBA-D490259F34D4}" type="slidenum">
              <a:rPr lang="el-GR"/>
              <a:pPr/>
              <a:t>3</a:t>
            </a:fld>
            <a:endParaRPr lang="el-GR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7837CC-FDE7-42AD-B4C0-7C8CC0C5C210}" type="slidenum">
              <a:rPr lang="el-GR"/>
              <a:pPr/>
              <a:t>4</a:t>
            </a:fld>
            <a:endParaRPr lang="el-GR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B94D61-5533-4C77-B696-092C77D22167}" type="slidenum">
              <a:rPr lang="el-GR"/>
              <a:pPr/>
              <a:t>5</a:t>
            </a:fld>
            <a:endParaRPr lang="el-GR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2D7E0E-3C28-4ABF-B2A2-5AE46958612B}" type="slidenum">
              <a:rPr lang="el-GR"/>
              <a:pPr/>
              <a:t>6</a:t>
            </a:fld>
            <a:endParaRPr lang="el-GR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2A4869-23D8-495B-99BF-8B4A969636FD}" type="slidenum">
              <a:rPr lang="el-GR"/>
              <a:pPr/>
              <a:t>7</a:t>
            </a:fld>
            <a:endParaRPr lang="el-GR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1A052B-36D8-4F76-926F-4B3337AEFBB4}" type="slidenum">
              <a:rPr lang="el-GR"/>
              <a:pPr/>
              <a:t>8</a:t>
            </a:fld>
            <a:endParaRPr lang="el-GR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044E08-252B-408F-9BE7-2877070388DF}" type="slidenum">
              <a:rPr lang="el-GR"/>
              <a:pPr/>
              <a:t>9</a:t>
            </a:fld>
            <a:endParaRPr lang="el-GR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A237207-0D90-4042-B130-CCB33CF8322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DA81F98-7F76-49D4-9BD8-411D06AD069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E1547B-11EF-4691-843F-55127BFF650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C2B852D2-E03A-48BC-80D9-5FD44430BB3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56E03D-4A49-41CF-BAF5-78F0995B017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C9E19D9-8842-482D-AC12-71BAE157240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A35DADD-C373-430A-B42E-6290D5CA975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7DD20B2-2179-4738-A9E3-680B37B5504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4464DC0-E1FB-426D-B15A-28E18A57C52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AF1EEB4-700A-4D2F-A3F3-A67BD34DE26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E58A80-3C1C-49D2-9957-331620D9015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F06F01A-4285-4066-BA70-690E76B9876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smtClean="0"/>
              <a:t>Δεύτερο επίπεδο διάρθρωσης</a:t>
            </a:r>
          </a:p>
          <a:p>
            <a:pPr lvl="2"/>
            <a:r>
              <a:rPr lang="en-GB" smtClean="0"/>
              <a:t>Τρίτο επίπεδο διάρθρωσης</a:t>
            </a:r>
          </a:p>
          <a:p>
            <a:pPr lvl="3"/>
            <a:r>
              <a:rPr lang="en-GB" smtClean="0"/>
              <a:t>Τέταρτο επίπεδο διάρθρωσης</a:t>
            </a:r>
          </a:p>
          <a:p>
            <a:pPr lvl="4"/>
            <a:r>
              <a:rPr lang="en-GB" smtClean="0"/>
              <a:t>Πέμπτο επίπεδο διάρθρωσης</a:t>
            </a:r>
          </a:p>
          <a:p>
            <a:pPr lvl="4"/>
            <a:r>
              <a:rPr lang="en-GB" smtClean="0"/>
              <a:t>Έκτο επίπεδο διάρθρωσης</a:t>
            </a:r>
          </a:p>
          <a:p>
            <a:pPr lvl="4"/>
            <a:r>
              <a:rPr lang="en-GB" smtClean="0"/>
              <a:t>Έβδομο επίπεδο διάρθρωσης</a:t>
            </a:r>
          </a:p>
          <a:p>
            <a:pPr lvl="4"/>
            <a:r>
              <a:rPr lang="en-GB" smtClean="0"/>
              <a:t>Όγδοο επίπεδο διάρθρωσης</a:t>
            </a:r>
          </a:p>
          <a:p>
            <a:pPr lvl="4"/>
            <a:r>
              <a:rPr lang="en-GB" smtClean="0"/>
              <a:t>Ένατο επίπεδο διάρθρωσης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el-G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fld id="{7FBDB4B3-2BCA-4323-9D36-E5B004467005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4288"/>
            <a:ext cx="10080625" cy="7559675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 anchor="ctr"/>
          <a:lstStyle/>
          <a:p>
            <a:pPr algn="ctr">
              <a:lnSpc>
                <a:spcPct val="102000"/>
              </a:lnSpc>
              <a:spcBef>
                <a:spcPts val="2613"/>
              </a:spcBef>
              <a:spcAft>
                <a:spcPts val="2613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7200" b="1">
                <a:solidFill>
                  <a:srgbClr val="0047FF"/>
                </a:solidFill>
                <a:latin typeface="Calibri" pitchFamily="32" charset="0"/>
              </a:rPr>
              <a:t>Ο </a:t>
            </a:r>
            <a:r>
              <a:rPr lang="el-GR" sz="7200" b="1" i="1">
                <a:solidFill>
                  <a:srgbClr val="0047FF"/>
                </a:solidFill>
                <a:latin typeface="Calibri" pitchFamily="32" charset="0"/>
              </a:rPr>
              <a:t>ΗΛΕΚΤΡΟΝΙΚΟΣ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7200" b="1">
                <a:solidFill>
                  <a:srgbClr val="0047FF"/>
                </a:solidFill>
                <a:latin typeface="Calibri" pitchFamily="32" charset="0"/>
              </a:rPr>
              <a:t> </a:t>
            </a:r>
            <a:r>
              <a:rPr lang="el-GR" sz="7200" b="1" i="1">
                <a:solidFill>
                  <a:srgbClr val="0047FF"/>
                </a:solidFill>
                <a:latin typeface="Calibri" pitchFamily="32" charset="0"/>
              </a:rPr>
              <a:t>ΥΠΟΛΟΓΙΣΤΗΣ</a:t>
            </a:r>
          </a:p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l-GR" sz="7200" b="1" i="1">
              <a:solidFill>
                <a:srgbClr val="0047FF"/>
              </a:solidFill>
              <a:latin typeface="Calibri" pitchFamily="32" charset="0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973513" y="5172075"/>
            <a:ext cx="1900237" cy="649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lnSpc>
                <a:spcPct val="102000"/>
              </a:lnSpc>
              <a:tabLst>
                <a:tab pos="723900" algn="l"/>
                <a:tab pos="1447800" algn="l"/>
              </a:tabLst>
            </a:pPr>
            <a:r>
              <a:rPr lang="el-GR" sz="3600" b="1">
                <a:solidFill>
                  <a:srgbClr val="0047FF"/>
                </a:solidFill>
                <a:latin typeface="Calibri" pitchFamily="32" charset="0"/>
              </a:rPr>
              <a:t>ΜΕΡΟΣ  Ι</a:t>
            </a:r>
          </a:p>
        </p:txBody>
      </p:sp>
    </p:spTree>
  </p:cSld>
  <p:clrMapOvr>
    <a:masterClrMapping/>
  </p:clrMapOvr>
  <p:transition spd="slow" advTm="1024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7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9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996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" dur="498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246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3" dur="39" fill="hold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4" dur="249" decel="50000" fill="hold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5" dur="39" fill="hold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16" dur="249" decel="50000" fill="hold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7" dur="39" fill="hold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18" dur="249" decel="50000" fill="hold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9" dur="39" fill="hold">
                                          <p:stCondLst>
                                            <p:cond delay="2711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20" dur="249" decel="50000" fill="hold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2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27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9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996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498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246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30" dur="39" fill="hold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31" dur="249" decel="50000" fill="hold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2" dur="39" fill="hold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33" dur="249" decel="50000" fill="hold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4" dur="39" fill="hold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35" dur="249" decel="50000" fill="hold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6" dur="39" fill="hold">
                                          <p:stCondLst>
                                            <p:cond delay="2711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37" dur="249" decel="50000" fill="hold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47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48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49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50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1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52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53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54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AutoShape 1"/>
          <p:cNvSpPr>
            <a:spLocks noChangeArrowheads="1"/>
          </p:cNvSpPr>
          <p:nvPr/>
        </p:nvSpPr>
        <p:spPr bwMode="auto">
          <a:xfrm>
            <a:off x="393700" y="33338"/>
            <a:ext cx="9442450" cy="3810000"/>
          </a:xfrm>
          <a:prstGeom prst="wedgeRoundRectCallout">
            <a:avLst>
              <a:gd name="adj1" fmla="val -26917"/>
              <a:gd name="adj2" fmla="val 67685"/>
              <a:gd name="adj3" fmla="val 16667"/>
            </a:avLst>
          </a:prstGeom>
          <a:solidFill>
            <a:srgbClr val="FFFFFF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5886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Όπως βλέπετε αλλάζω χρώμα και λίγο σχήμα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ακόμα και υλικό κατασκευής τώρα πια,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αλλά </a:t>
            </a:r>
            <a:r>
              <a:rPr lang="el-GR" sz="2200" b="1" i="1">
                <a:solidFill>
                  <a:srgbClr val="FF0000"/>
                </a:solidFill>
                <a:latin typeface="Georgia" pitchFamily="16" charset="0"/>
              </a:rPr>
              <a:t>δεν αλλάζω θέση στα πλήκτρα που βρίσκονται πάνω μου.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Με αυτά τα πλήκτρα γράφετε τα κείμενά σας,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 δίνετε εντολές στον υπολογιστή σας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αλλά κυρίως παίζετε.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Θα ήθελα να σας παρακαλέσω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να είστε απαλοί και ευγενικοί μαζί μου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και όχι βίαιοι γιατί είμαι αρκετά ευαίσθητο !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Ακόμα λατρεύω την καθαριότητα!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063" y="4730750"/>
            <a:ext cx="8826500" cy="22574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 advTm="10240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3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800" decel="100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8" dur="2000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800" decel="1000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2000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6" dur="2000" fill="hold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800" decel="100000" fill="hold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2000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" dur="2000" fill="hold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800" decel="100000" fill="hold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2000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2000" fill="hold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800" decel="100000" fill="hold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2000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7" dur="2000" fill="hold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1800" decel="100000" fill="hold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0"/>
                            </p:stCondLst>
                            <p:childTnLst>
                              <p:par>
                                <p:cTn id="51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3" dur="2000"/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4" dur="2000" fill="hold"/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1800" decel="100000" fill="hold"/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000"/>
                            </p:stCondLst>
                            <p:childTnLst>
                              <p:par>
                                <p:cTn id="58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0" dur="2000"/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1" dur="2000" fill="hold"/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800" decel="100000" fill="hold"/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7" dur="2000"/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8" dur="2000" fill="hold"/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1800" decel="100000" fill="hold"/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1000"/>
                            </p:stCondLst>
                            <p:childTnLst>
                              <p:par>
                                <p:cTn id="72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4" dur="2000"/>
                                        <p:tgtEl>
                                          <p:spTgt spid="122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5" dur="2000" fill="hold"/>
                                        <p:tgtEl>
                                          <p:spTgt spid="122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1800" decel="100000" fill="hold"/>
                                        <p:tgtEl>
                                          <p:spTgt spid="122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3000"/>
                            </p:stCondLst>
                            <p:childTnLst>
                              <p:par>
                                <p:cTn id="79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1" dur="2000"/>
                                        <p:tgtEl>
                                          <p:spTgt spid="122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2" dur="2000" fill="hold"/>
                                        <p:tgtEl>
                                          <p:spTgt spid="122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1800" decel="100000" fill="hold"/>
                                        <p:tgtEl>
                                          <p:spTgt spid="122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AutoShape 1"/>
          <p:cNvSpPr>
            <a:spLocks noChangeArrowheads="1"/>
          </p:cNvSpPr>
          <p:nvPr/>
        </p:nvSpPr>
        <p:spPr bwMode="auto">
          <a:xfrm>
            <a:off x="2627313" y="82550"/>
            <a:ext cx="5026025" cy="2890838"/>
          </a:xfrm>
          <a:prstGeom prst="wedgeRoundRectCallout">
            <a:avLst>
              <a:gd name="adj1" fmla="val -15806"/>
              <a:gd name="adj2" fmla="val 106417"/>
              <a:gd name="adj3" fmla="val 16667"/>
            </a:avLst>
          </a:prstGeom>
          <a:solidFill>
            <a:srgbClr val="FFFFFF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5886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Επίσης ξέχασα να σας πω,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πολύ συχνά τώρα πια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δεν έχω και καλώδιο.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Είμαι </a:t>
            </a:r>
            <a:r>
              <a:rPr lang="el-GR" sz="2400" b="1" i="1">
                <a:solidFill>
                  <a:srgbClr val="FF0000"/>
                </a:solidFill>
                <a:latin typeface="Georgia" pitchFamily="16" charset="0"/>
              </a:rPr>
              <a:t>ασύρματο !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Για να μην μπερδεύεστε,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 σκοντάφτετε, χτυπάτε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και κλαίτε  ! Η τεχνολογία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στην υπηρεσία των παιδιών !!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 l="4204" t="23169" r="5438" b="26810"/>
          <a:stretch>
            <a:fillRect/>
          </a:stretch>
        </p:blipFill>
        <p:spPr bwMode="auto">
          <a:xfrm>
            <a:off x="1404938" y="4611688"/>
            <a:ext cx="7205662" cy="24622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 advTm="10240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8" presetClass="entr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0"/>
                                  </p:iterate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12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9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39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250"/>
                            </p:stCondLst>
                            <p:childTnLst>
                              <p:par>
                                <p:cTn id="18" presetID="38" presetClass="entr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0"/>
                                  </p:iterate>
                                  <p:childTnLst>
                                    <p:set>
                                      <p:cBhvr additive="repl">
                                        <p:cTn id="1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20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9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39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0"/>
                            </p:stCondLst>
                            <p:childTnLst>
                              <p:par>
                                <p:cTn id="26" presetID="38" presetClass="entr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0"/>
                                  </p:iterate>
                                  <p:childTnLst>
                                    <p:set>
                                      <p:cBhvr additive="repl">
                                        <p:cTn id="27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28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9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39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750"/>
                            </p:stCondLst>
                            <p:childTnLst>
                              <p:par>
                                <p:cTn id="34" presetID="38" presetClass="entr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0"/>
                                  </p:iterate>
                                  <p:childTnLst>
                                    <p:set>
                                      <p:cBhvr additive="repl">
                                        <p:cTn id="3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36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9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39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38" presetClass="entr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0"/>
                                  </p:iterate>
                                  <p:childTnLst>
                                    <p:set>
                                      <p:cBhvr additive="repl">
                                        <p:cTn id="43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44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9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39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250"/>
                            </p:stCondLst>
                            <p:childTnLst>
                              <p:par>
                                <p:cTn id="50" presetID="38" presetClass="entr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0"/>
                                  </p:iterate>
                                  <p:childTnLst>
                                    <p:set>
                                      <p:cBhvr additive="repl">
                                        <p:cTn id="5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52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9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39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8" presetID="38" presetClass="entr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0"/>
                                  </p:iterate>
                                  <p:childTnLst>
                                    <p:set>
                                      <p:cBhvr additive="repl">
                                        <p:cTn id="5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60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9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39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750"/>
                            </p:stCondLst>
                            <p:childTnLst>
                              <p:par>
                                <p:cTn id="66" presetID="38" presetClass="entr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200000"/>
                                  </p:iterate>
                                  <p:childTnLst>
                                    <p:set>
                                      <p:cBhvr additive="repl">
                                        <p:cTn id="67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 additive="repl">
                                        <p:cTn id="68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o>
                                        <p:strVal val="-45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9" dur="113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69900">
                                          <p:val>
                                            <p:strVal val="-45"/>
                                          </p:val>
                                        </p:tav>
                                        <p:tav tm="100000">
                                          <p:val>
                                            <p:strVal val="45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1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39" decel="50000" autoRev="1" fill="hold">
                                          <p:stCondLst>
                                            <p:cond delay="113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 cstate="print"/>
          <a:srcRect l="7590" t="6310" r="7684" b="22031"/>
          <a:stretch>
            <a:fillRect/>
          </a:stretch>
        </p:blipFill>
        <p:spPr bwMode="auto">
          <a:xfrm>
            <a:off x="49213" y="3597275"/>
            <a:ext cx="4433887" cy="39417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8988" y="3613150"/>
            <a:ext cx="5435600" cy="3924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542925" y="15875"/>
            <a:ext cx="8934450" cy="3284538"/>
          </a:xfrm>
          <a:prstGeom prst="wedgeEllipseCallout">
            <a:avLst>
              <a:gd name="adj1" fmla="val 56796"/>
              <a:gd name="adj2" fmla="val 21986"/>
            </a:avLst>
          </a:prstGeom>
          <a:solidFill>
            <a:srgbClr val="CFE7F5"/>
          </a:solidFill>
          <a:ln w="9525" cap="flat">
            <a:solidFill>
              <a:srgbClr val="0000FF"/>
            </a:solidFill>
            <a:prstDash val="sysDashDotDot"/>
            <a:round/>
            <a:headEnd/>
            <a:tailEnd/>
          </a:ln>
          <a:effectLst/>
        </p:spPr>
        <p:txBody>
          <a:bodyPr wrap="none" lIns="90000" tIns="64404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Ορίστε μια-δυό φωτογραφίες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με τους 3 πρώτους κολλητούς.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Ας τους θυμηθούμε.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 i="1" u="sng">
                <a:solidFill>
                  <a:srgbClr val="FF0000"/>
                </a:solidFill>
              </a:rPr>
              <a:t>Πύργος</a:t>
            </a:r>
            <a:r>
              <a:rPr lang="el-GR" sz="2200" b="1" i="1">
                <a:solidFill>
                  <a:srgbClr val="FF0000"/>
                </a:solidFill>
              </a:rPr>
              <a:t>, το μεγάλο αφεντικό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που διαρκώς κάτι κάνει !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 i="1" u="sng">
                <a:solidFill>
                  <a:srgbClr val="FF0000"/>
                </a:solidFill>
              </a:rPr>
              <a:t>Οθόνη</a:t>
            </a:r>
            <a:r>
              <a:rPr lang="el-GR" sz="2200" b="1" i="1">
                <a:solidFill>
                  <a:srgbClr val="FF0000"/>
                </a:solidFill>
              </a:rPr>
              <a:t> – έξοδος της “εικόνας” του τί κάνει !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 i="1" u="sng">
                <a:solidFill>
                  <a:srgbClr val="FF0000"/>
                </a:solidFill>
              </a:rPr>
              <a:t>Πληκτρολόγιο</a:t>
            </a:r>
            <a:r>
              <a:rPr lang="el-GR" sz="2200" b="1" i="1">
                <a:solidFill>
                  <a:srgbClr val="FF0000"/>
                </a:solidFill>
              </a:rPr>
              <a:t> – είσοδος των οδηγιών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του τι θα κάνει !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Μπράβο παιδιά !!</a:t>
            </a:r>
          </a:p>
        </p:txBody>
      </p:sp>
    </p:spTree>
  </p:cSld>
  <p:clrMapOvr>
    <a:masterClrMapping/>
  </p:clrMapOvr>
  <p:transition spd="slow" advTm="10240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800" decel="100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0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1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2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" dur="2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2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8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" dur="2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2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2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4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" dur="2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2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0"/>
                            </p:stCondLst>
                            <p:childTnLst>
                              <p:par>
                                <p:cTn id="48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0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1" dur="2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2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6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7" dur="2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2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6000"/>
                            </p:stCondLst>
                            <p:childTnLst>
                              <p:par>
                                <p:cTn id="60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1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2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3" dur="2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4" dur="2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8000"/>
                            </p:stCondLst>
                            <p:childTnLst>
                              <p:par>
                                <p:cTn id="66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7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8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9" dur="2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2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0"/>
                            </p:stCondLst>
                            <p:childTnLst>
                              <p:par>
                                <p:cTn id="72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4" dur="2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5" dur="2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6" dur="2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/>
          <a:srcRect l="7590" t="6310" r="7684" b="22031"/>
          <a:stretch>
            <a:fillRect/>
          </a:stretch>
        </p:blipFill>
        <p:spPr bwMode="auto">
          <a:xfrm>
            <a:off x="49213" y="3597275"/>
            <a:ext cx="4433887" cy="39417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8988" y="3613150"/>
            <a:ext cx="5435600" cy="3924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068388" y="15875"/>
            <a:ext cx="8178800" cy="3448050"/>
          </a:xfrm>
          <a:prstGeom prst="wedgeEllipseCallout">
            <a:avLst>
              <a:gd name="adj1" fmla="val 60231"/>
              <a:gd name="adj2" fmla="val 18560"/>
            </a:avLst>
          </a:prstGeom>
          <a:solidFill>
            <a:srgbClr val="CFE7F5"/>
          </a:solidFill>
          <a:ln w="9525" cap="flat">
            <a:solidFill>
              <a:srgbClr val="0000FF"/>
            </a:solidFill>
            <a:prstDash val="sysDashDotDot"/>
            <a:round/>
            <a:headEnd/>
            <a:tailEnd/>
          </a:ln>
          <a:effectLst/>
        </p:spPr>
        <p:txBody>
          <a:bodyPr wrap="none" lIns="90000" tIns="64404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Βάλτε τα νούμερα 1, 2 και 3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στο σωστό κουτάκι στις 2 εικόνες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1.Πύργος 2.Οθόνη 3.Πληκτρολόγιο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και φωνάξτε την κ. Κατερίνα για έλεγχο.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Στο επόμενο μάθημα θα γνωρίσουμε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και τα υπόλοιπα </a:t>
            </a:r>
            <a:r>
              <a:rPr lang="el-GR" sz="2400" b="1" i="1">
                <a:solidFill>
                  <a:srgbClr val="FF420E"/>
                </a:solidFill>
              </a:rPr>
              <a:t>μέλη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400" b="1" i="1">
                <a:solidFill>
                  <a:srgbClr val="FF420E"/>
                </a:solidFill>
              </a:rPr>
              <a:t>της υπολογιστικής ομάδας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l-GR" sz="2400" b="1" i="1">
                <a:solidFill>
                  <a:srgbClr val="FF420E"/>
                </a:solidFill>
              </a:rPr>
              <a:t>ή εξαρτήματα του Υπολογιστή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792413" y="3662363"/>
            <a:ext cx="360362" cy="360362"/>
          </a:xfrm>
          <a:prstGeom prst="rect">
            <a:avLst/>
          </a:prstGeom>
          <a:solidFill>
            <a:srgbClr val="CFE7F5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14313" y="3646488"/>
            <a:ext cx="360362" cy="360362"/>
          </a:xfrm>
          <a:prstGeom prst="rect">
            <a:avLst/>
          </a:prstGeom>
          <a:solidFill>
            <a:srgbClr val="CFE7F5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31763" y="6356350"/>
            <a:ext cx="360362" cy="360363"/>
          </a:xfrm>
          <a:prstGeom prst="rect">
            <a:avLst/>
          </a:prstGeom>
          <a:solidFill>
            <a:srgbClr val="CFE7F5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878388" y="3613150"/>
            <a:ext cx="360362" cy="360363"/>
          </a:xfrm>
          <a:prstGeom prst="rect">
            <a:avLst/>
          </a:prstGeom>
          <a:solidFill>
            <a:srgbClr val="CFE7F5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4779963" y="7143750"/>
            <a:ext cx="360362" cy="360363"/>
          </a:xfrm>
          <a:prstGeom prst="rect">
            <a:avLst/>
          </a:prstGeom>
          <a:solidFill>
            <a:srgbClr val="CFE7F5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9607550" y="7094538"/>
            <a:ext cx="360363" cy="360362"/>
          </a:xfrm>
          <a:prstGeom prst="rect">
            <a:avLst/>
          </a:prstGeom>
          <a:solidFill>
            <a:srgbClr val="CFE7F5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slow" advTm="10240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800" decel="100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800" decel="100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5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6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1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2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8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2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3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4" dur="2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5" dur="2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000"/>
                            </p:stCondLst>
                            <p:childTnLst>
                              <p:par>
                                <p:cTn id="77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9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0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1" dur="2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0"/>
                            </p:stCondLst>
                            <p:childTnLst>
                              <p:par>
                                <p:cTn id="83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5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6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7" dur="2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000"/>
                            </p:stCondLst>
                            <p:childTnLst>
                              <p:par>
                                <p:cTn id="89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91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2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3" dur="2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000"/>
                            </p:stCondLst>
                            <p:childTnLst>
                              <p:par>
                                <p:cTn id="95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97" dur="2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98" dur="2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2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6" grpId="0" animBg="1"/>
      <p:bldP spid="15367" grpId="0" animBg="1"/>
      <p:bldP spid="15368" grpId="0" animBg="1"/>
      <p:bldP spid="153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Freeform 1"/>
          <p:cNvSpPr>
            <a:spLocks noChangeArrowheads="1"/>
          </p:cNvSpPr>
          <p:nvPr/>
        </p:nvSpPr>
        <p:spPr bwMode="auto">
          <a:xfrm>
            <a:off x="0" y="3671888"/>
            <a:ext cx="6192838" cy="3887787"/>
          </a:xfrm>
          <a:custGeom>
            <a:avLst/>
            <a:gdLst/>
            <a:ahLst/>
            <a:cxnLst>
              <a:cxn ang="0">
                <a:pos x="0" y="10800"/>
              </a:cxn>
              <a:cxn ang="0">
                <a:pos x="0" y="0"/>
              </a:cxn>
              <a:cxn ang="0">
                <a:pos x="17200" y="0"/>
              </a:cxn>
              <a:cxn ang="0">
                <a:pos x="17200" y="10800"/>
              </a:cxn>
              <a:cxn ang="0">
                <a:pos x="0" y="10800"/>
              </a:cxn>
            </a:cxnLst>
            <a:rect l="0" t="0" r="r" b="b"/>
            <a:pathLst>
              <a:path w="17201" h="10801">
                <a:moveTo>
                  <a:pt x="0" y="10800"/>
                </a:moveTo>
                <a:cubicBezTo>
                  <a:pt x="0" y="7200"/>
                  <a:pt x="0" y="3600"/>
                  <a:pt x="0" y="0"/>
                </a:cubicBezTo>
                <a:cubicBezTo>
                  <a:pt x="5733" y="0"/>
                  <a:pt x="11467" y="0"/>
                  <a:pt x="17200" y="0"/>
                </a:cubicBezTo>
                <a:cubicBezTo>
                  <a:pt x="17200" y="3600"/>
                  <a:pt x="17200" y="7200"/>
                  <a:pt x="17200" y="10800"/>
                </a:cubicBezTo>
                <a:cubicBezTo>
                  <a:pt x="11467" y="10800"/>
                  <a:pt x="5733" y="10800"/>
                  <a:pt x="0" y="10800"/>
                </a:cubicBezTo>
              </a:path>
            </a:pathLst>
          </a:custGeom>
          <a:blipFill dpi="0" rotWithShape="0">
            <a:blip r:embed="rId3" cstate="print"/>
            <a:srcRect/>
            <a:stretch>
              <a:fillRect/>
            </a:stretch>
          </a:blip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44463" y="0"/>
            <a:ext cx="9791700" cy="3024188"/>
          </a:xfrm>
          <a:prstGeom prst="wedgeEllipseCallout">
            <a:avLst>
              <a:gd name="adj1" fmla="val -16421"/>
              <a:gd name="adj2" fmla="val 80861"/>
            </a:avLst>
          </a:prstGeom>
          <a:solidFill>
            <a:srgbClr val="CFE7F5"/>
          </a:solidFill>
          <a:ln w="9525" cap="flat">
            <a:solidFill>
              <a:srgbClr val="2323DC"/>
            </a:solidFill>
            <a:round/>
            <a:headEnd/>
            <a:tailEnd/>
          </a:ln>
          <a:effectLst/>
        </p:spPr>
        <p:txBody>
          <a:bodyPr wrap="none" lIns="90000" tIns="62640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000" b="1" i="1">
                <a:solidFill>
                  <a:srgbClr val="0000FF"/>
                </a:solidFill>
              </a:rPr>
              <a:t>Καλημέρα σας! Καλώς ορίσατε στο εργαστήριο ΤΠΕ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000" b="1" i="1">
                <a:solidFill>
                  <a:srgbClr val="0000FF"/>
                </a:solidFill>
              </a:rPr>
              <a:t>δηλαδή στο εργαστήριο Πληροφορικής!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000" b="1" i="1">
                <a:solidFill>
                  <a:srgbClr val="0000FF"/>
                </a:solidFill>
              </a:rPr>
              <a:t>Οικοδεσπότης εδώ είμαι εγώ,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000" b="1" i="1">
                <a:solidFill>
                  <a:srgbClr val="0000FF"/>
                </a:solidFill>
              </a:rPr>
              <a:t>ο </a:t>
            </a:r>
            <a:r>
              <a:rPr lang="el-GR" sz="2000" b="1" i="1">
                <a:solidFill>
                  <a:srgbClr val="FF0000"/>
                </a:solidFill>
              </a:rPr>
              <a:t>Ηλεκτρονικός σας Υπολογιστής </a:t>
            </a:r>
            <a:r>
              <a:rPr lang="el-GR" sz="2000" b="1" i="1">
                <a:solidFill>
                  <a:srgbClr val="0000FF"/>
                </a:solidFill>
              </a:rPr>
              <a:t>ή αλλιώς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000" b="1" i="1">
                <a:solidFill>
                  <a:srgbClr val="0000FF"/>
                </a:solidFill>
              </a:rPr>
              <a:t>το </a:t>
            </a:r>
            <a:r>
              <a:rPr lang="el-GR" sz="2000" b="1" i="1">
                <a:solidFill>
                  <a:srgbClr val="FF0000"/>
                </a:solidFill>
              </a:rPr>
              <a:t>Υπολογιστικό σας Σύστημα.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000" b="1" i="1">
                <a:solidFill>
                  <a:srgbClr val="0000FF"/>
                </a:solidFill>
              </a:rPr>
              <a:t>Σας εύχομαι καλή διαμονή!!</a:t>
            </a:r>
          </a:p>
        </p:txBody>
      </p:sp>
    </p:spTree>
  </p:cSld>
  <p:clrMapOvr>
    <a:masterClrMapping/>
  </p:clrMapOvr>
  <p:transition spd="slow" advTm="5120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1666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" dur="1666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666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8" dur="3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" dur="3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3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3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3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30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0" dur="30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1" dur="30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30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30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" dur="30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30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30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30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30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9000"/>
                            </p:stCondLst>
                            <p:childTnLst>
                              <p:par>
                                <p:cTn id="46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8" dur="30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" dur="30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30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71888"/>
            <a:ext cx="6191250" cy="38877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49213" y="98425"/>
            <a:ext cx="9952037" cy="2692400"/>
          </a:xfrm>
          <a:prstGeom prst="wedgeEllipseCallout">
            <a:avLst>
              <a:gd name="adj1" fmla="val -15185"/>
              <a:gd name="adj2" fmla="val 93287"/>
            </a:avLst>
          </a:prstGeom>
          <a:solidFill>
            <a:srgbClr val="CFE7F5"/>
          </a:solidFill>
          <a:ln w="9525" cap="flat">
            <a:solidFill>
              <a:srgbClr val="2323DC"/>
            </a:solidFill>
            <a:round/>
            <a:headEnd/>
            <a:tailEnd/>
          </a:ln>
          <a:effectLst/>
        </p:spPr>
        <p:txBody>
          <a:bodyPr wrap="none" lIns="90000" tIns="64404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Υπολογιστικό Σύστημα,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δηλαδή </a:t>
            </a:r>
            <a:r>
              <a:rPr lang="el-GR" sz="2200" b="1" i="1">
                <a:solidFill>
                  <a:srgbClr val="FF0000"/>
                </a:solidFill>
              </a:rPr>
              <a:t>Ομάδα</a:t>
            </a:r>
            <a:r>
              <a:rPr lang="el-GR" sz="2200" b="1" i="1">
                <a:solidFill>
                  <a:srgbClr val="0000FF"/>
                </a:solidFill>
              </a:rPr>
              <a:t>, διότι όπως βλέπετε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αποτελούμαι από πολλά διαφορετικά </a:t>
            </a:r>
            <a:r>
              <a:rPr lang="el-GR" sz="2200" b="1" i="1">
                <a:solidFill>
                  <a:srgbClr val="FF0000"/>
                </a:solidFill>
              </a:rPr>
              <a:t>εξαρτήματα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 ή αλλιώς </a:t>
            </a:r>
            <a:r>
              <a:rPr lang="el-GR" sz="2200" b="1" i="1">
                <a:solidFill>
                  <a:srgbClr val="FF0000"/>
                </a:solidFill>
              </a:rPr>
              <a:t>μέλη της ομάδας,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τα οποία θα μου επιτρέψετε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να σας συστήσω ένα-ένα!!</a:t>
            </a:r>
          </a:p>
        </p:txBody>
      </p:sp>
    </p:spTree>
  </p:cSld>
  <p:clrMapOvr>
    <a:masterClrMapping/>
  </p:clrMapOvr>
  <p:transition spd="slow" advTm="11264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4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4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4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4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6" dur="4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4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4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4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4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20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20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20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20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" dur="20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20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20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20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20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71438"/>
            <a:ext cx="10080625" cy="2447925"/>
          </a:xfrm>
          <a:prstGeom prst="wedgeEllipseCallout">
            <a:avLst>
              <a:gd name="adj1" fmla="val 49375"/>
              <a:gd name="adj2" fmla="val 50995"/>
            </a:avLst>
          </a:prstGeom>
          <a:solidFill>
            <a:srgbClr val="CFE7F5"/>
          </a:solidFill>
          <a:ln w="9525" cap="flat">
            <a:solidFill>
              <a:srgbClr val="0000FF"/>
            </a:solidFill>
            <a:prstDash val="sysDashDotDot"/>
            <a:round/>
            <a:headEnd/>
            <a:tailEnd/>
          </a:ln>
          <a:effectLst/>
        </p:spPr>
        <p:txBody>
          <a:bodyPr wrap="none" lIns="90000" tIns="64404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Και ξεκινάμε με το ΜΕΓΑΛΟ ΑΦΕΝΤΙΚΟ !!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Τον Αρχηγό της Ομάδας,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την </a:t>
            </a:r>
            <a:r>
              <a:rPr lang="el-GR" sz="2400" b="1" i="1">
                <a:solidFill>
                  <a:srgbClr val="FF0000"/>
                </a:solidFill>
              </a:rPr>
              <a:t>Κεντρική Μονάδα του Υπολογιστικού Συστήματος,</a:t>
            </a:r>
            <a:r>
              <a:rPr lang="el-GR" sz="2400" b="1" i="1">
                <a:solidFill>
                  <a:srgbClr val="0000FF"/>
                </a:solidFill>
              </a:rPr>
              <a:t>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 i="1">
                <a:solidFill>
                  <a:srgbClr val="0000FF"/>
                </a:solidFill>
              </a:rPr>
              <a:t>ή</a:t>
            </a:r>
            <a:r>
              <a:rPr lang="el-GR" sz="2200" b="1" i="1">
                <a:solidFill>
                  <a:srgbClr val="0000FF"/>
                </a:solidFill>
              </a:rPr>
              <a:t> όπως θα λέμε πια του </a:t>
            </a:r>
            <a:r>
              <a:rPr lang="el-GR" sz="2400" b="1" i="1">
                <a:solidFill>
                  <a:srgbClr val="FF0000"/>
                </a:solidFill>
              </a:rPr>
              <a:t>Υπολογιστή</a:t>
            </a:r>
            <a:r>
              <a:rPr lang="el-GR" sz="2200" b="1" i="1">
                <a:solidFill>
                  <a:srgbClr val="0000FF"/>
                </a:solidFill>
              </a:rPr>
              <a:t> σκέτο!!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Γνωστός και ως </a:t>
            </a:r>
            <a:r>
              <a:rPr lang="el-GR" sz="2200" b="1" i="1">
                <a:solidFill>
                  <a:srgbClr val="FF0000"/>
                </a:solidFill>
              </a:rPr>
              <a:t>ΠΥΡΓΟΣ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463" y="2701925"/>
            <a:ext cx="3551237" cy="4786313"/>
          </a:xfrm>
          <a:prstGeom prst="rect">
            <a:avLst/>
          </a:prstGeom>
          <a:noFill/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2808288"/>
            <a:ext cx="3132138" cy="4679950"/>
          </a:xfrm>
          <a:prstGeom prst="rect">
            <a:avLst/>
          </a:prstGeom>
          <a:noFill/>
          <a:effectLst/>
        </p:spPr>
      </p:pic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3094038" y="2808288"/>
            <a:ext cx="1511300" cy="1368425"/>
          </a:xfrm>
          <a:prstGeom prst="wedgeRoundRectCallout">
            <a:avLst>
              <a:gd name="adj1" fmla="val -82014"/>
              <a:gd name="adj2" fmla="val 149894"/>
              <a:gd name="adj3" fmla="val 16667"/>
            </a:avLst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45000" rIns="90000" bIns="45000" anchor="ctr"/>
          <a:lstStyle/>
          <a:p>
            <a:pPr algn="ctr">
              <a:lnSpc>
                <a:spcPct val="117000"/>
              </a:lnSpc>
              <a:tabLst>
                <a:tab pos="723900" algn="l"/>
                <a:tab pos="1447800" algn="l"/>
              </a:tabLst>
            </a:pPr>
            <a:r>
              <a:rPr lang="el-GR" sz="2200" b="1" i="1">
                <a:solidFill>
                  <a:srgbClr val="2300DC"/>
                </a:solidFill>
                <a:latin typeface="Comic Sans MS" pitchFamily="64" charset="0"/>
              </a:rPr>
              <a:t>ΓΕΙΑ</a:t>
            </a:r>
          </a:p>
          <a:p>
            <a:pPr algn="ctr">
              <a:lnSpc>
                <a:spcPct val="117000"/>
              </a:lnSpc>
              <a:tabLst>
                <a:tab pos="723900" algn="l"/>
                <a:tab pos="1447800" algn="l"/>
              </a:tabLst>
            </a:pPr>
            <a:r>
              <a:rPr lang="el-GR" sz="2200" b="1" i="1">
                <a:solidFill>
                  <a:srgbClr val="2300DC"/>
                </a:solidFill>
                <a:latin typeface="Comic Sans MS" pitchFamily="64" charset="0"/>
              </a:rPr>
              <a:t>ΧΑΡΑ !!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4751388" y="2663825"/>
            <a:ext cx="2519362" cy="1728788"/>
          </a:xfrm>
          <a:prstGeom prst="wedgeRoundRectCallout">
            <a:avLst>
              <a:gd name="adj1" fmla="val 70593"/>
              <a:gd name="adj2" fmla="val 134231"/>
              <a:gd name="adj3" fmla="val 16667"/>
            </a:avLst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45000" rIns="90000" bIns="45000" anchor="ctr"/>
          <a:lstStyle/>
          <a:p>
            <a:pPr algn="ctr">
              <a:lnSpc>
                <a:spcPct val="117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l-GR" sz="2000" b="1" i="1">
                <a:solidFill>
                  <a:srgbClr val="2323D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4" charset="0"/>
              </a:rPr>
              <a:t>ΚΙ ΑΠΟ ΜΕΝΑ </a:t>
            </a:r>
          </a:p>
          <a:p>
            <a:pPr algn="ctr">
              <a:lnSpc>
                <a:spcPct val="117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l-GR" sz="2000" b="1" i="1">
                <a:solidFill>
                  <a:srgbClr val="2323D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4" charset="0"/>
              </a:rPr>
              <a:t>ΚΑΛΩΣ</a:t>
            </a:r>
          </a:p>
          <a:p>
            <a:pPr algn="ctr">
              <a:lnSpc>
                <a:spcPct val="117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l-GR" sz="2000" b="1" i="1">
                <a:solidFill>
                  <a:srgbClr val="2323D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4" charset="0"/>
              </a:rPr>
              <a:t> ΗΛΘΑΤΕ!!</a:t>
            </a:r>
          </a:p>
        </p:txBody>
      </p:sp>
    </p:spTree>
  </p:cSld>
  <p:clrMapOvr>
    <a:masterClrMapping/>
  </p:clrMapOvr>
  <p:transition spd="slow" advTm="11264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3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3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5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6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5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2000" fill="hold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0" dur="2000"/>
                                        <p:tgtEl>
                                          <p:spTgt spid="6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5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20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20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6" dur="2000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750"/>
                            </p:stCondLst>
                            <p:childTnLst>
                              <p:par>
                                <p:cTn id="33" presetID="1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750"/>
                            </p:stCondLst>
                            <p:childTnLst>
                              <p:par>
                                <p:cTn id="36" presetID="5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0" dur="500"/>
                                        <p:tgtEl>
                                          <p:spTgt spid="6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750"/>
                            </p:stCondLst>
                            <p:childTnLst>
                              <p:par>
                                <p:cTn id="42" presetID="5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6" dur="500"/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4750"/>
                            </p:stCondLst>
                            <p:childTnLst>
                              <p:par>
                                <p:cTn id="48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" dur="3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3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750"/>
                            </p:stCondLst>
                            <p:childTnLst>
                              <p:par>
                                <p:cTn id="53" presetID="1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25" y="3743325"/>
            <a:ext cx="3240088" cy="3816350"/>
          </a:xfrm>
          <a:prstGeom prst="rect">
            <a:avLst/>
          </a:prstGeom>
          <a:noFill/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3743325"/>
            <a:ext cx="3132138" cy="3816350"/>
          </a:xfrm>
          <a:prstGeom prst="rect">
            <a:avLst/>
          </a:prstGeom>
          <a:noFill/>
          <a:effectLst/>
        </p:spPr>
      </p:pic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0" y="144463"/>
            <a:ext cx="10080625" cy="3240087"/>
          </a:xfrm>
          <a:prstGeom prst="ellipse">
            <a:avLst/>
          </a:prstGeom>
          <a:solidFill>
            <a:srgbClr val="FFFFFF"/>
          </a:solidFill>
          <a:ln w="9525" cap="flat">
            <a:solidFill>
              <a:srgbClr val="2323DC"/>
            </a:solidFill>
            <a:round/>
            <a:headEnd/>
            <a:tailEnd/>
          </a:ln>
          <a:effectLst/>
        </p:spPr>
        <p:txBody>
          <a:bodyPr lIns="90000" tIns="49536" rIns="90000" bIns="45000" anchor="ctr"/>
          <a:lstStyle/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Εμείς είμαστε τα αφεντικά!! </a:t>
            </a:r>
          </a:p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Διότι έχουμε έναν πολύ γρήγορο </a:t>
            </a:r>
            <a:r>
              <a:rPr lang="el-GR" b="1" i="1">
                <a:solidFill>
                  <a:srgbClr val="FF0000"/>
                </a:solidFill>
                <a:latin typeface="DejaVu Sans Mono" pitchFamily="49" charset="0"/>
              </a:rPr>
              <a:t>εγκέφαλο,</a:t>
            </a: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 δηλαδή μυαλό </a:t>
            </a:r>
          </a:p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αλλά και πολύ μεγάλη και γρήγορη </a:t>
            </a:r>
            <a:r>
              <a:rPr lang="el-GR" b="1" i="1">
                <a:solidFill>
                  <a:srgbClr val="FF0000"/>
                </a:solidFill>
                <a:latin typeface="DejaVu Sans Mono" pitchFamily="49" charset="0"/>
              </a:rPr>
              <a:t>μνήμη</a:t>
            </a: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 που </a:t>
            </a:r>
            <a:r>
              <a:rPr lang="el-GR" b="1" i="1">
                <a:solidFill>
                  <a:srgbClr val="FF0000"/>
                </a:solidFill>
                <a:latin typeface="DejaVu Sans Mono" pitchFamily="49" charset="0"/>
              </a:rPr>
              <a:t>συνεργάζεται</a:t>
            </a: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 χωρίς λάθη</a:t>
            </a:r>
          </a:p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με το γρήγορο μυαλό μας και </a:t>
            </a:r>
            <a:r>
              <a:rPr lang="el-GR" b="1" i="1">
                <a:solidFill>
                  <a:srgbClr val="FF0000"/>
                </a:solidFill>
                <a:latin typeface="DejaVu Sans Mono" pitchFamily="49" charset="0"/>
              </a:rPr>
              <a:t>δίνει τη λύση σε ΟΛΑ τα προβλήματά σας.</a:t>
            </a:r>
          </a:p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 Όλοι οι άλλοι της παρέας ζητούν και παίρνουν άδεια από εμάς </a:t>
            </a:r>
          </a:p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για να λειτουργήσουν. Είμαστε οι μεγαλοφυΐες δηλαδή, </a:t>
            </a:r>
          </a:p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που όμως </a:t>
            </a:r>
            <a:r>
              <a:rPr lang="el-GR" b="1" i="1">
                <a:solidFill>
                  <a:srgbClr val="FF0000"/>
                </a:solidFill>
                <a:latin typeface="DejaVu Sans Mono" pitchFamily="49" charset="0"/>
              </a:rPr>
              <a:t>κατασκευάσατε</a:t>
            </a: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 εσείς οι </a:t>
            </a:r>
            <a:r>
              <a:rPr lang="el-GR" b="1" i="1">
                <a:solidFill>
                  <a:srgbClr val="FF0000"/>
                </a:solidFill>
                <a:latin typeface="DejaVu Sans Mono" pitchFamily="49" charset="0"/>
              </a:rPr>
              <a:t>άνθρωποι</a:t>
            </a: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 για να </a:t>
            </a:r>
          </a:p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b="1" i="1">
                <a:solidFill>
                  <a:srgbClr val="FF0000"/>
                </a:solidFill>
                <a:latin typeface="DejaVu Sans Mono" pitchFamily="49" charset="0"/>
              </a:rPr>
              <a:t>διευκολύνουμε τη ζωή σας</a:t>
            </a: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!! </a:t>
            </a:r>
          </a:p>
          <a:p>
            <a:pPr algn="ctr">
              <a:lnSpc>
                <a:spcPct val="98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b="1" i="1">
                <a:solidFill>
                  <a:srgbClr val="2323DC"/>
                </a:solidFill>
                <a:latin typeface="DejaVu Sans Mono" pitchFamily="49" charset="0"/>
              </a:rPr>
              <a:t>Σας ευχαριστούμε !!!!</a:t>
            </a:r>
          </a:p>
        </p:txBody>
      </p:sp>
      <p:cxnSp>
        <p:nvCxnSpPr>
          <p:cNvPr id="7172" name="AutoShape 4"/>
          <p:cNvCxnSpPr>
            <a:cxnSpLocks noChangeShapeType="1"/>
            <a:stCxn id="7171" idx="4"/>
          </p:cNvCxnSpPr>
          <p:nvPr/>
        </p:nvCxnSpPr>
        <p:spPr bwMode="auto">
          <a:xfrm>
            <a:off x="5040313" y="3384550"/>
            <a:ext cx="1758950" cy="1641475"/>
          </a:xfrm>
          <a:prstGeom prst="straightConnector1">
            <a:avLst/>
          </a:prstGeom>
          <a:noFill/>
          <a:ln w="9525" cap="flat">
            <a:solidFill>
              <a:srgbClr val="2323DC"/>
            </a:solidFill>
            <a:round/>
            <a:headEnd/>
            <a:tailEnd/>
          </a:ln>
          <a:effectLst/>
        </p:spPr>
      </p:cxnSp>
      <p:cxnSp>
        <p:nvCxnSpPr>
          <p:cNvPr id="7173" name="AutoShape 5"/>
          <p:cNvCxnSpPr>
            <a:cxnSpLocks noChangeShapeType="1"/>
            <a:stCxn id="7171" idx="4"/>
          </p:cNvCxnSpPr>
          <p:nvPr/>
        </p:nvCxnSpPr>
        <p:spPr bwMode="auto">
          <a:xfrm flipH="1">
            <a:off x="3284538" y="3384550"/>
            <a:ext cx="1755775" cy="2052638"/>
          </a:xfrm>
          <a:prstGeom prst="straightConnector1">
            <a:avLst/>
          </a:prstGeom>
          <a:noFill/>
          <a:ln w="9525" cap="flat">
            <a:solidFill>
              <a:srgbClr val="2323DC"/>
            </a:solidFill>
            <a:round/>
            <a:headEnd/>
            <a:tailEnd/>
          </a:ln>
          <a:effectLst/>
        </p:spPr>
      </p:cxnSp>
    </p:spTree>
  </p:cSld>
  <p:clrMapOvr>
    <a:masterClrMapping/>
  </p:clrMapOvr>
  <p:transition spd="slow" advTm="10240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3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3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3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3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8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3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2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9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5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6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1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2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000"/>
                            </p:stCondLst>
                            <p:childTnLst>
                              <p:par>
                                <p:cTn id="55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8" dur="2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2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3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4" dur="2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5" dur="2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8000"/>
                            </p:stCondLst>
                            <p:childTnLst>
                              <p:par>
                                <p:cTn id="67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9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0" dur="2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2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0"/>
                            </p:stCondLst>
                            <p:childTnLst>
                              <p:par>
                                <p:cTn id="73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5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6" dur="2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7" dur="2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2000"/>
                            </p:stCondLst>
                            <p:childTnLst>
                              <p:par>
                                <p:cTn id="79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81" dur="2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2" dur="2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2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19588"/>
            <a:ext cx="5761038" cy="3240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15875" y="0"/>
            <a:ext cx="10063163" cy="4176713"/>
          </a:xfrm>
          <a:prstGeom prst="wedgeEllipseCallout">
            <a:avLst>
              <a:gd name="adj1" fmla="val -19481"/>
              <a:gd name="adj2" fmla="val 56565"/>
            </a:avLst>
          </a:prstGeom>
          <a:solidFill>
            <a:srgbClr val="CFE7F5"/>
          </a:solidFill>
          <a:ln w="9525" cap="flat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90000" tIns="64404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l-GR" sz="2200" b="1" i="1">
              <a:solidFill>
                <a:srgbClr val="0000FF"/>
              </a:solidFill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Συνεχίζουμε με τα υπόλοιπα μέλη της ΟΜΑΔΑΣ,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ή </a:t>
            </a:r>
            <a:r>
              <a:rPr lang="el-GR" sz="2200" b="1" i="1">
                <a:solidFill>
                  <a:srgbClr val="FF0000"/>
                </a:solidFill>
              </a:rPr>
              <a:t>εξαρτήματα του Υπολογιστή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τα οποία μπορεί να μην έχουν “αρχηγική” θέση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αλλά αυτό δεν σημαίνει ότι ο “ρόλος” τους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μέσα σε αυτήν είναι λιγότερο σημαντικός!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Για την ακρίβεια, </a:t>
            </a:r>
            <a:r>
              <a:rPr lang="el-GR" sz="2200" b="1" i="1">
                <a:solidFill>
                  <a:srgbClr val="FF0000"/>
                </a:solidFill>
              </a:rPr>
              <a:t>σε αυτήν την</a:t>
            </a:r>
            <a:r>
              <a:rPr lang="el-GR" sz="2200" b="1" i="1">
                <a:solidFill>
                  <a:srgbClr val="0000FF"/>
                </a:solidFill>
              </a:rPr>
              <a:t> </a:t>
            </a:r>
            <a:r>
              <a:rPr lang="el-GR" sz="2200" b="1" i="1">
                <a:solidFill>
                  <a:srgbClr val="FF0000"/>
                </a:solidFill>
              </a:rPr>
              <a:t>ομάδα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είναι </a:t>
            </a:r>
            <a:r>
              <a:rPr lang="el-GR" sz="2400" b="1" i="1">
                <a:solidFill>
                  <a:srgbClr val="FF0000"/>
                </a:solidFill>
              </a:rPr>
              <a:t>όλοι απαραίτητοι</a:t>
            </a:r>
            <a:r>
              <a:rPr lang="el-GR" sz="2200" b="1" i="1">
                <a:solidFill>
                  <a:srgbClr val="0000FF"/>
                </a:solidFill>
              </a:rPr>
              <a:t> για να γίνει σωστή δουλειά!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Και πρέπει να είναι </a:t>
            </a:r>
            <a:r>
              <a:rPr lang="el-GR" sz="2200" b="1" i="1">
                <a:solidFill>
                  <a:srgbClr val="FF0000"/>
                </a:solidFill>
              </a:rPr>
              <a:t>ΟΛΟΙ ΥΓΙΕΙΣ</a:t>
            </a:r>
            <a:r>
              <a:rPr lang="el-GR" sz="2200" b="1" i="1">
                <a:solidFill>
                  <a:srgbClr val="0000FF"/>
                </a:solidFill>
              </a:rPr>
              <a:t> και </a:t>
            </a:r>
            <a:r>
              <a:rPr lang="el-GR" sz="2200" b="1" i="1">
                <a:solidFill>
                  <a:srgbClr val="FF0000"/>
                </a:solidFill>
              </a:rPr>
              <a:t>ΔΥΝΑΤΟΙ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για να δίνει ο υπολογιστής το καλύτερο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αποτέλεσμα στο χρήστη του!!</a:t>
            </a:r>
            <a:r>
              <a:rPr lang="el-GR" sz="2200" b="1" i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 spd="slow" advTm="11264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 additive="repl"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3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3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" dur="3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3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3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3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3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3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" dur="3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3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38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30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3000" fill="hold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9000"/>
                            </p:stCondLst>
                            <p:childTnLst>
                              <p:par>
                                <p:cTn id="43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3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3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000"/>
                            </p:stCondLst>
                            <p:childTnLst>
                              <p:par>
                                <p:cTn id="48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" dur="3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3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0"/>
                            </p:stCondLst>
                            <p:childTnLst>
                              <p:par>
                                <p:cTn id="5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3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3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8000"/>
                            </p:stCondLst>
                            <p:childTnLst>
                              <p:par>
                                <p:cTn id="5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0" dur="3000" fill="hold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3000" fill="hold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180975" y="84138"/>
            <a:ext cx="10080625" cy="2447925"/>
          </a:xfrm>
          <a:prstGeom prst="wedgeEllipseCallout">
            <a:avLst>
              <a:gd name="adj1" fmla="val 49375"/>
              <a:gd name="adj2" fmla="val 50995"/>
            </a:avLst>
          </a:prstGeom>
          <a:solidFill>
            <a:srgbClr val="CFE7F5"/>
          </a:solidFill>
          <a:ln w="9525" cap="flat">
            <a:solidFill>
              <a:srgbClr val="0000FF"/>
            </a:solidFill>
            <a:prstDash val="sysDashDotDot"/>
            <a:round/>
            <a:headEnd/>
            <a:tailEnd/>
          </a:ln>
          <a:effectLst/>
        </p:spPr>
        <p:txBody>
          <a:bodyPr wrap="none" lIns="90000" tIns="64404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Πρώτη και καλύτερη η </a:t>
            </a:r>
            <a:r>
              <a:rPr lang="el-GR" sz="2200" b="1" i="1">
                <a:solidFill>
                  <a:srgbClr val="FF0000"/>
                </a:solidFill>
              </a:rPr>
              <a:t>ΟΘΟΝΗ</a:t>
            </a:r>
            <a:r>
              <a:rPr lang="el-GR" sz="2200" b="1" i="1">
                <a:solidFill>
                  <a:srgbClr val="0000FF"/>
                </a:solidFill>
              </a:rPr>
              <a:t>,όχι μόνο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επειδή οι κυρίες προηγούνται αλλά και γιατί πρέπει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να έχουμε “εικόνα” του τι κάνει κάθε στιγμή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ο υπολογιστής μας!!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8188" y="3735388"/>
            <a:ext cx="5532437" cy="38242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836613" y="2593975"/>
            <a:ext cx="3432175" cy="1922463"/>
          </a:xfrm>
          <a:prstGeom prst="wedgeRoundRectCallout">
            <a:avLst>
              <a:gd name="adj1" fmla="val 65310"/>
              <a:gd name="adj2" fmla="val 103810"/>
              <a:gd name="adj3" fmla="val 16667"/>
            </a:avLst>
          </a:prstGeom>
          <a:solidFill>
            <a:srgbClr val="FFFFFF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5886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Καλημέρα σε όλους !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Καλώς ήλθατε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200" b="1" i="1">
                <a:solidFill>
                  <a:srgbClr val="280099"/>
                </a:solidFill>
                <a:latin typeface="Georgia" pitchFamily="16" charset="0"/>
              </a:rPr>
              <a:t>στην παρέα μας !</a:t>
            </a:r>
          </a:p>
        </p:txBody>
      </p:sp>
    </p:spTree>
  </p:cSld>
  <p:clrMapOvr>
    <a:masterClrMapping/>
  </p:clrMapOvr>
  <p:transition spd="slow" advTm="10240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05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7" dur="2000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2000" fill="hold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2000" fill="hold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2000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2000" fill="hold"/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2000" fill="hold"/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9" dur="2000"/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2000" fill="hold"/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2000" fill="hold"/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5" dur="2000"/>
                                        <p:tgtEl>
                                          <p:spTgt spid="9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37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39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5" presetClass="entr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5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8700"/>
                            </p:stCondLst>
                            <p:childTnLst>
                              <p:par>
                                <p:cTn id="47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1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700"/>
                            </p:stCondLst>
                            <p:childTnLst>
                              <p:par>
                                <p:cTn id="53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700"/>
                            </p:stCondLst>
                            <p:childTnLst>
                              <p:par>
                                <p:cTn id="59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3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8188" y="4032250"/>
            <a:ext cx="5532437" cy="3529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144463" y="144463"/>
            <a:ext cx="9720262" cy="2727325"/>
          </a:xfrm>
          <a:prstGeom prst="wedgeRoundRectCallout">
            <a:avLst>
              <a:gd name="adj1" fmla="val 21329"/>
              <a:gd name="adj2" fmla="val 90736"/>
              <a:gd name="adj3" fmla="val 16667"/>
            </a:avLst>
          </a:prstGeom>
          <a:solidFill>
            <a:srgbClr val="FFFFFF"/>
          </a:solidFill>
          <a:ln w="9525" cap="flat">
            <a:solidFill>
              <a:srgbClr val="2323DC"/>
            </a:solidFill>
            <a:round/>
            <a:headEnd/>
            <a:tailEnd/>
          </a:ln>
          <a:effectLst/>
        </p:spPr>
        <p:txBody>
          <a:bodyPr wrap="none" lIns="90000" tIns="6012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>
                <a:solidFill>
                  <a:srgbClr val="2323DC"/>
                </a:solidFill>
                <a:latin typeface="Georgia" pitchFamily="16" charset="0"/>
              </a:rPr>
              <a:t>Είμαι η </a:t>
            </a:r>
            <a:r>
              <a:rPr lang="el-GR" sz="2800" b="1" i="1" u="sng">
                <a:solidFill>
                  <a:srgbClr val="FF0000"/>
                </a:solidFill>
                <a:latin typeface="Georgia" pitchFamily="16" charset="0"/>
              </a:rPr>
              <a:t>ΟΘΟΝΗ</a:t>
            </a:r>
            <a:r>
              <a:rPr lang="el-GR" sz="2400" b="1">
                <a:solidFill>
                  <a:srgbClr val="FF0000"/>
                </a:solidFill>
                <a:latin typeface="Georgia" pitchFamily="16" charset="0"/>
              </a:rPr>
              <a:t> του υπολογιστή</a:t>
            </a:r>
            <a:r>
              <a:rPr lang="el-GR" sz="2400" b="1">
                <a:solidFill>
                  <a:srgbClr val="2323DC"/>
                </a:solidFill>
                <a:latin typeface="Georgia" pitchFamily="16" charset="0"/>
              </a:rPr>
              <a:t>,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>
                <a:solidFill>
                  <a:srgbClr val="2323DC"/>
                </a:solidFill>
                <a:latin typeface="Georgia" pitchFamily="16" charset="0"/>
              </a:rPr>
              <a:t>μοντέρνα, χρωματιστή και επίπεδη.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>
                <a:solidFill>
                  <a:srgbClr val="2323DC"/>
                </a:solidFill>
                <a:latin typeface="Georgia" pitchFamily="16" charset="0"/>
              </a:rPr>
              <a:t>Έχω μεγέθη για όλα τα γούστα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>
                <a:solidFill>
                  <a:srgbClr val="FF0000"/>
                </a:solidFill>
                <a:latin typeface="Georgia" pitchFamily="16" charset="0"/>
              </a:rPr>
              <a:t>και σου παρουσιάζω την εικόνα του τι συμβαίνει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400" b="1">
                <a:solidFill>
                  <a:srgbClr val="FF0000"/>
                </a:solidFill>
                <a:latin typeface="Georgia" pitchFamily="16" charset="0"/>
              </a:rPr>
              <a:t>μέσα στον υπολογιστή σου ανά πάσα στιγμή.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endParaRPr lang="el-GR" sz="2000" b="1">
              <a:solidFill>
                <a:srgbClr val="2323DC"/>
              </a:solidFill>
              <a:latin typeface="Georgia" pitchFamily="16" charset="0"/>
            </a:endParaRPr>
          </a:p>
        </p:txBody>
      </p:sp>
    </p:spTree>
  </p:cSld>
  <p:clrMapOvr>
    <a:masterClrMapping/>
  </p:clrMapOvr>
  <p:transition spd="slow" advTm="10240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7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 additive="repl">
                                        <p:cTn id="1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5" dur="2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19" dur="2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3" dur="2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27" dur="2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1" dur="2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AutoShape 1"/>
          <p:cNvSpPr>
            <a:spLocks noChangeArrowheads="1"/>
          </p:cNvSpPr>
          <p:nvPr/>
        </p:nvSpPr>
        <p:spPr bwMode="auto">
          <a:xfrm>
            <a:off x="0" y="96838"/>
            <a:ext cx="10080625" cy="2447925"/>
          </a:xfrm>
          <a:prstGeom prst="wedgeEllipseCallout">
            <a:avLst>
              <a:gd name="adj1" fmla="val 49375"/>
              <a:gd name="adj2" fmla="val 50995"/>
            </a:avLst>
          </a:prstGeom>
          <a:solidFill>
            <a:srgbClr val="CFE7F5"/>
          </a:solidFill>
          <a:ln w="9525" cap="flat">
            <a:solidFill>
              <a:srgbClr val="0000FF"/>
            </a:solidFill>
            <a:prstDash val="sysDashDotDot"/>
            <a:round/>
            <a:headEnd/>
            <a:tailEnd/>
          </a:ln>
          <a:effectLst/>
        </p:spPr>
        <p:txBody>
          <a:bodyPr wrap="none" lIns="90000" tIns="64404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Συνεχίζουμε με το </a:t>
            </a:r>
            <a:r>
              <a:rPr lang="el-GR" sz="2400" b="1" i="1">
                <a:solidFill>
                  <a:srgbClr val="FF0000"/>
                </a:solidFill>
              </a:rPr>
              <a:t>ΠΛΗΚΤΡΟΛΟΓΙΟ</a:t>
            </a:r>
            <a:r>
              <a:rPr lang="el-GR" sz="2200" b="1" i="1">
                <a:solidFill>
                  <a:srgbClr val="0000FF"/>
                </a:solidFill>
              </a:rPr>
              <a:t>,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το επόμενο σημαντικό μέλος της ομάδας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0000FF"/>
                </a:solidFill>
              </a:rPr>
              <a:t>και αχώριστος φίλος της </a:t>
            </a:r>
            <a:r>
              <a:rPr lang="el-GR" sz="2200" b="1" i="1">
                <a:solidFill>
                  <a:srgbClr val="FF0000"/>
                </a:solidFill>
              </a:rPr>
              <a:t>ΟΘΟΝΗΣ</a:t>
            </a:r>
            <a:r>
              <a:rPr lang="el-GR" sz="2200" b="1" i="1">
                <a:solidFill>
                  <a:srgbClr val="0000FF"/>
                </a:solidFill>
              </a:rPr>
              <a:t> και του </a:t>
            </a:r>
            <a:r>
              <a:rPr lang="el-GR" sz="2200" b="1" i="1">
                <a:solidFill>
                  <a:srgbClr val="FF0000"/>
                </a:solidFill>
              </a:rPr>
              <a:t>ΠΥΡΓΟΥ.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Αυτοί οι 3 είναι “κολλητοί” από τότε που 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l-GR" sz="2200" b="1" i="1">
                <a:solidFill>
                  <a:srgbClr val="FF0000"/>
                </a:solidFill>
              </a:rPr>
              <a:t>πρωτοεμφανίστηκε ο Υπολογιστής.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8" y="4187825"/>
            <a:ext cx="9737725" cy="3333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2743200" y="2725738"/>
            <a:ext cx="3597275" cy="1035050"/>
          </a:xfrm>
          <a:prstGeom prst="wedgeRoundRectCallout">
            <a:avLst>
              <a:gd name="adj1" fmla="val 690"/>
              <a:gd name="adj2" fmla="val 140431"/>
              <a:gd name="adj3" fmla="val 16667"/>
            </a:avLst>
          </a:prstGeom>
          <a:solidFill>
            <a:srgbClr val="FFFFFF"/>
          </a:solidFill>
          <a:ln w="9525" cap="flat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57600" rIns="90000" bIns="45000" anchor="ctr"/>
          <a:lstStyle/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000" b="1" i="1">
                <a:solidFill>
                  <a:srgbClr val="280099"/>
                </a:solidFill>
                <a:latin typeface="Georgia" pitchFamily="16" charset="0"/>
              </a:rPr>
              <a:t>Καλώς ορίσατε παιδιά !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000" b="1" i="1">
                <a:solidFill>
                  <a:srgbClr val="280099"/>
                </a:solidFill>
                <a:latin typeface="Georgia" pitchFamily="16" charset="0"/>
              </a:rPr>
              <a:t>Ελπίζω να έχουμε </a:t>
            </a:r>
          </a:p>
          <a:p>
            <a: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el-GR" sz="2000" b="1" i="1">
                <a:solidFill>
                  <a:srgbClr val="280099"/>
                </a:solidFill>
                <a:latin typeface="Georgia" pitchFamily="16" charset="0"/>
              </a:rPr>
              <a:t>καλή συνεργασία !</a:t>
            </a:r>
          </a:p>
        </p:txBody>
      </p:sp>
    </p:spTree>
  </p:cSld>
  <p:clrMapOvr>
    <a:masterClrMapping/>
  </p:clrMapOvr>
  <p:transition spd="slow" advTm="10240">
    <p:pull dir="d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20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20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20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200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6" dur="20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20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200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20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20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2000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20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20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3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8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3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4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1800" decel="100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58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0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1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800" decel="100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37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7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8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1800" decel="100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1"/>
                                          </p:val>
                                        </p:tav>
                                        <p:tav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590</Words>
  <Application>Microsoft Office PowerPoint</Application>
  <PresentationFormat>Προσαρμογή</PresentationFormat>
  <Paragraphs>113</Paragraphs>
  <Slides>13</Slides>
  <Notes>13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2" baseType="lpstr">
      <vt:lpstr>Times New Roman</vt:lpstr>
      <vt:lpstr>Arial</vt:lpstr>
      <vt:lpstr>Microsoft YaHei</vt:lpstr>
      <vt:lpstr>Calibri</vt:lpstr>
      <vt:lpstr>Arial</vt:lpstr>
      <vt:lpstr>Comic Sans MS</vt:lpstr>
      <vt:lpstr>DejaVu Sans Mono</vt:lpstr>
      <vt:lpstr>Georgia</vt:lpstr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ΚΑΤΕΡΙΝΑ ΜΙΧΟΥ</dc:creator>
  <cp:lastModifiedBy>KATERINA MICHOU</cp:lastModifiedBy>
  <cp:revision>14</cp:revision>
  <cp:lastPrinted>1601-01-01T00:00:00Z</cp:lastPrinted>
  <dcterms:created xsi:type="dcterms:W3CDTF">2014-07-28T09:18:18Z</dcterms:created>
  <dcterms:modified xsi:type="dcterms:W3CDTF">2020-01-07T14:24:08Z</dcterms:modified>
</cp:coreProperties>
</file>